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4.xml" ContentType="application/vnd.openxmlformats-officedocument.them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0" r:id="rId5"/>
    <p:sldMasterId id="2147484229" r:id="rId6"/>
    <p:sldMasterId id="2147484833" r:id="rId7"/>
  </p:sldMasterIdLst>
  <p:notesMasterIdLst>
    <p:notesMasterId r:id="rId39"/>
  </p:notesMasterIdLst>
  <p:handoutMasterIdLst>
    <p:handoutMasterId r:id="rId40"/>
  </p:handoutMasterIdLst>
  <p:sldIdLst>
    <p:sldId id="2076137190" r:id="rId8"/>
    <p:sldId id="2076137189" r:id="rId9"/>
    <p:sldId id="2076137188" r:id="rId10"/>
    <p:sldId id="2076137192" r:id="rId11"/>
    <p:sldId id="2076137202" r:id="rId12"/>
    <p:sldId id="2076137204" r:id="rId13"/>
    <p:sldId id="2076137195" r:id="rId14"/>
    <p:sldId id="2076137194" r:id="rId15"/>
    <p:sldId id="2076137205" r:id="rId16"/>
    <p:sldId id="2076137200" r:id="rId17"/>
    <p:sldId id="2076137199" r:id="rId18"/>
    <p:sldId id="2076137198" r:id="rId19"/>
    <p:sldId id="2076137197" r:id="rId20"/>
    <p:sldId id="2076137201" r:id="rId21"/>
    <p:sldId id="2076137180" r:id="rId22"/>
    <p:sldId id="2076137179" r:id="rId23"/>
    <p:sldId id="2076137207" r:id="rId24"/>
    <p:sldId id="2076137178" r:id="rId25"/>
    <p:sldId id="2076137177" r:id="rId26"/>
    <p:sldId id="2076137211" r:id="rId27"/>
    <p:sldId id="2076137210" r:id="rId28"/>
    <p:sldId id="2076137176" r:id="rId29"/>
    <p:sldId id="2076137209" r:id="rId30"/>
    <p:sldId id="2076137175" r:id="rId31"/>
    <p:sldId id="2076137174" r:id="rId32"/>
    <p:sldId id="2076137173" r:id="rId33"/>
    <p:sldId id="2076137185" r:id="rId34"/>
    <p:sldId id="2076137184" r:id="rId35"/>
    <p:sldId id="2076137183" r:id="rId36"/>
    <p:sldId id="2076137186" r:id="rId37"/>
    <p:sldId id="207613718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936" userDrawn="1">
          <p15:clr>
            <a:srgbClr val="A4A3A4"/>
          </p15:clr>
        </p15:guide>
        <p15:guide id="3" orient="horz" pos="1104" userDrawn="1">
          <p15:clr>
            <a:srgbClr val="A4A3A4"/>
          </p15:clr>
        </p15:guide>
        <p15:guide id="4" orient="horz" pos="2448" userDrawn="1">
          <p15:clr>
            <a:srgbClr val="A4A3A4"/>
          </p15:clr>
        </p15:guide>
        <p15:guide id="5" orient="horz" pos="2472" userDrawn="1">
          <p15:clr>
            <a:srgbClr val="A4A3A4"/>
          </p15:clr>
        </p15:guide>
        <p15:guide id="6" orient="horz" pos="624" userDrawn="1">
          <p15:clr>
            <a:srgbClr val="A4A3A4"/>
          </p15:clr>
        </p15:guide>
        <p15:guide id="7" pos="2640" userDrawn="1">
          <p15:clr>
            <a:srgbClr val="A4A3A4"/>
          </p15:clr>
        </p15:guide>
        <p15:guide id="8" pos="384" userDrawn="1">
          <p15:clr>
            <a:srgbClr val="A4A3A4"/>
          </p15:clr>
        </p15:guide>
        <p15:guide id="9" orient="horz" pos="33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dro Olmo Vaz de Melo" initials="PM" lastIdx="4" clrIdx="0">
    <p:extLst>
      <p:ext uri="{19B8F6BF-5375-455C-9EA6-DF929625EA0E}">
        <p15:presenceInfo xmlns:p15="http://schemas.microsoft.com/office/powerpoint/2012/main" userId="S::olmo@ufmg.br::c1f3dc15-6d94-4783-a9b3-dc156d1b6e2b" providerId="AD"/>
      </p:ext>
    </p:extLst>
  </p:cmAuthor>
  <p:cmAuthor id="2" name="Carolina Zampirolli" initials="CZ" lastIdx="1" clrIdx="1">
    <p:extLst>
      <p:ext uri="{19B8F6BF-5375-455C-9EA6-DF929625EA0E}">
        <p15:presenceInfo xmlns:p15="http://schemas.microsoft.com/office/powerpoint/2012/main" userId="90dc35bef74199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0088D0"/>
    <a:srgbClr val="1A1A1A"/>
    <a:srgbClr val="FFFFFF"/>
    <a:srgbClr val="00BCF3"/>
    <a:srgbClr val="0078D7"/>
    <a:srgbClr val="008272"/>
    <a:srgbClr val="107C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2C2280-A056-E9AF-FF8E-AECA22AD9143}" v="1420" dt="2020-07-07T16:29:13.101"/>
    <p1510:client id="{1C0FA14F-22EB-C533-F4C0-938F10EFF6C1}" v="337" dt="2020-07-07T17:28:21.159"/>
    <p1510:client id="{979051B1-57C6-006C-39C5-6552AA37FBCF}" v="17" dt="2020-07-10T18:04:13.313"/>
    <p1510:client id="{97CCB19B-238C-1D39-BA6A-F5CA2482CDD8}" v="2" dt="2020-07-06T22:50:53.880"/>
    <p1510:client id="{9FB9A3F7-4973-815C-6BF7-10912F0ADCB0}" v="772" dt="2020-05-04T23:53:18.041"/>
    <p1510:client id="{A9796C3F-C0B4-40C8-A781-F41F3474F124}" v="2" dt="2020-05-04T18:17:39.725"/>
    <p1510:client id="{B39B12C2-2CEF-3CD4-5FEA-B4E8A0FA0D0C}" v="46" dt="2020-07-07T13:14:26.208"/>
    <p1510:client id="{B3BF300D-CB5F-9AD9-A637-F39B44EE59A5}" v="50" dt="2020-07-06T23:57:38.042"/>
    <p1510:client id="{F2B25193-7994-9902-914A-1B7DE11EF920}" v="111" dt="2020-07-06T23:17:14.056"/>
    <p1510:client id="{F9ECC7DC-CF17-A5B9-EAFE-81ADA1813251}" v="64" dt="2020-06-10T22:27:04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09"/>
    <p:restoredTop sz="94505"/>
  </p:normalViewPr>
  <p:slideViewPr>
    <p:cSldViewPr snapToGrid="0">
      <p:cViewPr varScale="1">
        <p:scale>
          <a:sx n="80" d="100"/>
          <a:sy n="80" d="100"/>
        </p:scale>
        <p:origin x="564" y="90"/>
      </p:cViewPr>
      <p:guideLst>
        <p:guide orient="horz" pos="2160"/>
        <p:guide pos="3936"/>
        <p:guide orient="horz" pos="1104"/>
        <p:guide orient="horz" pos="2448"/>
        <p:guide orient="horz" pos="2472"/>
        <p:guide orient="horz" pos="624"/>
        <p:guide pos="2640"/>
        <p:guide pos="384"/>
        <p:guide orient="horz" pos="33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6-468A-BB23-F841013D1327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6-468A-BB23-F841013D13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6-468A-BB23-F841013D13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26-468A-BB23-F841013D13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26-468A-BB23-F841013D1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CF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19-4239-AB69-9A98A627C4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88D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19-4239-AB69-9A98A627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76993728"/>
        <c:axId val="-676991952"/>
      </c:barChart>
      <c:catAx>
        <c:axId val="-67699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76991952"/>
        <c:crosses val="autoZero"/>
        <c:auto val="1"/>
        <c:lblAlgn val="ctr"/>
        <c:lblOffset val="100"/>
        <c:noMultiLvlLbl val="0"/>
      </c:catAx>
      <c:valAx>
        <c:axId val="-67699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7699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6-468A-BB23-F841013D1327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6-468A-BB23-F841013D13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6-468A-BB23-F841013D13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26-468A-BB23-F841013D13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26-468A-BB23-F841013D1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D2-4166-A462-80259EB4D630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D2-4166-A462-80259EB4D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D2-4166-A462-80259EB4D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D2-4166-A462-80259EB4D6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D2-4166-A462-80259EB4D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8-4DEB-87A4-13B013CCA2E1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8-4DEB-87A4-13B013CCA2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A8-4DEB-87A4-13B013CCA2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A8-4DEB-87A4-13B013CCA2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A8-4DEB-87A4-13B013CC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9-4FD9-870C-D6C0D88D2B23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9-4FD9-870C-D6C0D88D2B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A9-4FD9-870C-D6C0D88D2B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0A9-4FD9-870C-D6C0D88D2B2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0A9-4FD9-870C-D6C0D88D2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CF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19-4239-AB69-9A98A627C4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88D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19-4239-AB69-9A98A627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76993728"/>
        <c:axId val="-676991952"/>
      </c:barChart>
      <c:catAx>
        <c:axId val="-67699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76991952"/>
        <c:crosses val="autoZero"/>
        <c:auto val="1"/>
        <c:lblAlgn val="ctr"/>
        <c:lblOffset val="100"/>
        <c:noMultiLvlLbl val="0"/>
      </c:catAx>
      <c:valAx>
        <c:axId val="-67699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7699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D2-4166-A462-80259EB4D630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D2-4166-A462-80259EB4D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D2-4166-A462-80259EB4D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D2-4166-A462-80259EB4D6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D2-4166-A462-80259EB4D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8-4DEB-87A4-13B013CCA2E1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8-4DEB-87A4-13B013CCA2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A8-4DEB-87A4-13B013CCA2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A8-4DEB-87A4-13B013CCA2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A8-4DEB-87A4-13B013CC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9-4FD9-870C-D6C0D88D2B23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9-4FD9-870C-D6C0D88D2B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A9-4FD9-870C-D6C0D88D2B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0A9-4FD9-870C-D6C0D88D2B2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0A9-4FD9-870C-D6C0D88D2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00BCF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19-4239-AB69-9A98A627C4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0088D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819-4239-AB69-9A98A627C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676993728"/>
        <c:axId val="-676991952"/>
      </c:barChart>
      <c:catAx>
        <c:axId val="-676993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76991952"/>
        <c:crosses val="autoZero"/>
        <c:auto val="1"/>
        <c:lblAlgn val="ctr"/>
        <c:lblOffset val="100"/>
        <c:noMultiLvlLbl val="0"/>
      </c:catAx>
      <c:valAx>
        <c:axId val="-676991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676993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26-468A-BB23-F841013D1327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626-468A-BB23-F841013D132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626-468A-BB23-F841013D132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626-468A-BB23-F841013D1327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26-468A-BB23-F841013D13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7D2-4166-A462-80259EB4D630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7D2-4166-A462-80259EB4D6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7D2-4166-A462-80259EB4D6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7D2-4166-A462-80259EB4D630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7D2-4166-A462-80259EB4D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4A8-4DEB-87A4-13B013CCA2E1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4A8-4DEB-87A4-13B013CCA2E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4A8-4DEB-87A4-13B013CCA2E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4A8-4DEB-87A4-13B013CCA2E1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4A8-4DEB-87A4-13B013CCA2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0088D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0A9-4FD9-870C-D6C0D88D2B23}"/>
              </c:ext>
            </c:extLst>
          </c:dPt>
          <c:dPt>
            <c:idx val="1"/>
            <c:bubble3D val="0"/>
            <c:spPr>
              <a:solidFill>
                <a:srgbClr val="00BCF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0A9-4FD9-870C-D6C0D88D2B2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0A9-4FD9-870C-D6C0D88D2B23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0A9-4FD9-870C-D6C0D88D2B23}"/>
              </c:ext>
            </c:extLst>
          </c:dPt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0A9-4FD9-870C-D6C0D88D2B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07T06:25:05.207" idx="4">
    <p:pos x="7308" y="1277"/>
    <p:text>trocar!
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0DF3A-8A70-0241-80BE-ED51F1826B05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F95792-B08D-F246-B172-1311205253D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484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3CE64-876D-3D42-82DA-6E261DF78C3E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B30A2-B2EC-EB45-96A6-4ADB444348B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4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7/10/2020 2:38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3537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67">
              <a:defRPr/>
            </a:pPr>
            <a:r>
              <a:rPr lang="en-US" dirty="0"/>
              <a:t>Uma </a:t>
            </a:r>
            <a:r>
              <a:rPr lang="en-US" dirty="0" err="1"/>
              <a:t>regra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</a:t>
            </a:r>
            <a:r>
              <a:rPr lang="en-US" dirty="0" err="1"/>
              <a:t>amplamente</a:t>
            </a:r>
            <a:r>
              <a:rPr lang="en-US" dirty="0"/>
              <a:t> </a:t>
            </a:r>
            <a:r>
              <a:rPr lang="en-US" dirty="0" err="1"/>
              <a:t>aceita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 é que </a:t>
            </a:r>
            <a:r>
              <a:rPr lang="en-US" dirty="0" err="1"/>
              <a:t>cerca</a:t>
            </a:r>
            <a:r>
              <a:rPr lang="en-US" dirty="0"/>
              <a:t> de 80% do tempo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</a:t>
            </a:r>
            <a:r>
              <a:rPr lang="en-US" dirty="0" err="1"/>
              <a:t>gasto</a:t>
            </a:r>
            <a:r>
              <a:rPr lang="en-US" dirty="0"/>
              <a:t> </a:t>
            </a:r>
            <a:r>
              <a:rPr lang="en-US" dirty="0" err="1"/>
              <a:t>limpando</a:t>
            </a:r>
            <a:r>
              <a:rPr lang="en-US" dirty="0"/>
              <a:t> e </a:t>
            </a:r>
            <a:r>
              <a:rPr lang="en-US" dirty="0" err="1"/>
              <a:t>preparando</a:t>
            </a:r>
            <a:r>
              <a:rPr lang="en-US" dirty="0"/>
              <a:t> dados para a </a:t>
            </a:r>
            <a:r>
              <a:rPr lang="en-US" dirty="0" err="1"/>
              <a:t>análise</a:t>
            </a:r>
            <a:r>
              <a:rPr lang="en-US" dirty="0"/>
              <a:t>. Por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motivo</a:t>
            </a:r>
            <a:r>
              <a:rPr lang="en-US" dirty="0"/>
              <a:t>, é vital </a:t>
            </a:r>
            <a:r>
              <a:rPr lang="en-US" dirty="0" err="1"/>
              <a:t>dominar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</a:t>
            </a:r>
            <a:r>
              <a:rPr lang="en-US" dirty="0" err="1"/>
              <a:t>habilidades</a:t>
            </a:r>
            <a:r>
              <a:rPr lang="en-US" dirty="0"/>
              <a:t>,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importa</a:t>
            </a:r>
            <a:r>
              <a:rPr lang="en-US" dirty="0"/>
              <a:t> o que se </a:t>
            </a:r>
            <a:r>
              <a:rPr lang="en-US" dirty="0" err="1"/>
              <a:t>faça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dados.</a:t>
            </a:r>
            <a:endParaRPr lang="en-US" dirty="0">
              <a:cs typeface="Calibri"/>
            </a:endParaRPr>
          </a:p>
          <a:p>
            <a:pPr defTabSz="914367">
              <a:defRPr/>
            </a:pP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 defTabSz="914367">
              <a:defRPr/>
            </a:pPr>
            <a:r>
              <a:rPr lang="en-US" b="1" dirty="0"/>
              <a:t>Por que </a:t>
            </a:r>
            <a:r>
              <a:rPr lang="en-US" b="1" dirty="0" err="1"/>
              <a:t>praticar</a:t>
            </a:r>
            <a:r>
              <a:rPr lang="en-US" b="1" dirty="0"/>
              <a:t> </a:t>
            </a:r>
            <a:r>
              <a:rPr lang="en-US" b="1" dirty="0" err="1"/>
              <a:t>limpeza</a:t>
            </a:r>
            <a:r>
              <a:rPr lang="en-US" b="1" dirty="0"/>
              <a:t> e </a:t>
            </a:r>
            <a:r>
              <a:rPr lang="en-US" b="1" dirty="0" err="1"/>
              <a:t>preparação</a:t>
            </a:r>
            <a:r>
              <a:rPr lang="en-US" b="1" dirty="0"/>
              <a:t> de dados (</a:t>
            </a:r>
            <a:r>
              <a:rPr lang="en-US" b="1" i="1" dirty="0"/>
              <a:t>data "munging"</a:t>
            </a:r>
            <a:r>
              <a:rPr lang="en-US" b="1" dirty="0"/>
              <a:t>)?</a:t>
            </a:r>
            <a:endParaRPr lang="en-US" b="1" dirty="0">
              <a:cs typeface="Calibri"/>
            </a:endParaRPr>
          </a:p>
          <a:p>
            <a:pPr defTabSz="914367">
              <a:defRPr/>
            </a:pP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 marL="285750" indent="-285750" defTabSz="914367">
              <a:buFont typeface="Arial"/>
              <a:buChar char="•"/>
              <a:defRPr/>
            </a:pPr>
            <a:r>
              <a:rPr lang="en-US" dirty="0"/>
              <a:t>Tanto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quanto</a:t>
            </a:r>
            <a:r>
              <a:rPr lang="en-US" dirty="0"/>
              <a:t>... </a:t>
            </a:r>
            <a:r>
              <a:rPr lang="en-US" dirty="0" err="1"/>
              <a:t>arte</a:t>
            </a:r>
            <a:endParaRPr lang="en-US" dirty="0">
              <a:cs typeface="Calibri"/>
            </a:endParaRPr>
          </a:p>
          <a:p>
            <a:pPr marL="285750" indent="-285750" defTabSz="914367">
              <a:buFont typeface="Arial"/>
              <a:buChar char="•"/>
              <a:defRPr/>
            </a:pPr>
            <a:r>
              <a:rPr lang="en-US" dirty="0" err="1"/>
              <a:t>Essencial</a:t>
            </a:r>
            <a:r>
              <a:rPr lang="en-US" dirty="0"/>
              <a:t> para insights / </a:t>
            </a:r>
            <a:r>
              <a:rPr lang="en-US" dirty="0" err="1"/>
              <a:t>resultados</a:t>
            </a:r>
            <a:r>
              <a:rPr lang="en-US" dirty="0"/>
              <a:t>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qualidade</a:t>
            </a:r>
            <a:endParaRPr lang="en-US" dirty="0">
              <a:cs typeface="Calibri"/>
            </a:endParaRPr>
          </a:p>
          <a:p>
            <a:pPr defTabSz="914367">
              <a:defRPr/>
            </a:pPr>
            <a:endParaRPr lang="en-US" dirty="0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7/10/2020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8568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DataFrame.info </a:t>
            </a:r>
            <a:r>
              <a:rPr lang="en-US" sz="900" dirty="0" err="1">
                <a:latin typeface="Segoe UI"/>
                <a:cs typeface="Segoe UI"/>
              </a:rPr>
              <a:t>lista</a:t>
            </a:r>
            <a:r>
              <a:rPr lang="en-US" sz="900" dirty="0">
                <a:latin typeface="Segoe UI"/>
                <a:cs typeface="Segoe UI"/>
              </a:rPr>
              <a:t> as </a:t>
            </a:r>
            <a:r>
              <a:rPr lang="en-US" sz="900" dirty="0" err="1">
                <a:latin typeface="Segoe UI"/>
                <a:cs typeface="Segoe UI"/>
              </a:rPr>
              <a:t>colunas</a:t>
            </a:r>
            <a:r>
              <a:rPr lang="en-US" sz="900" dirty="0">
                <a:latin typeface="Segoe UI"/>
                <a:cs typeface="Segoe UI"/>
              </a:rPr>
              <a:t> e o </a:t>
            </a:r>
            <a:r>
              <a:rPr lang="en-US" sz="900" dirty="0" err="1">
                <a:latin typeface="Segoe UI"/>
                <a:cs typeface="Segoe UI"/>
              </a:rPr>
              <a:t>número</a:t>
            </a:r>
            <a:r>
              <a:rPr lang="en-US" sz="900" dirty="0">
                <a:latin typeface="Segoe UI"/>
                <a:cs typeface="Segoe UI"/>
              </a:rPr>
              <a:t> de entradas. </a:t>
            </a:r>
            <a:endParaRPr lang="en-US" sz="900" kern="1200" dirty="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endParaRPr lang="en-US" sz="900" kern="120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900" kern="1200" dirty="0" err="1">
                <a:solidFill>
                  <a:schemeClr val="tx1"/>
                </a:solidFill>
                <a:effectLst/>
                <a:latin typeface="Segoe UI"/>
                <a:cs typeface="Segoe UI"/>
              </a:rPr>
              <a:t>DataFrame.</a:t>
            </a:r>
            <a:r>
              <a:rPr lang="en-US" sz="900" dirty="0" err="1">
                <a:latin typeface="Segoe UI"/>
                <a:cs typeface="Segoe UI"/>
              </a:rPr>
              <a:t>head</a:t>
            </a:r>
            <a:r>
              <a:rPr lang="en-US" sz="900" dirty="0">
                <a:latin typeface="Segoe UI"/>
                <a:cs typeface="Segoe UI"/>
              </a:rPr>
              <a:t> </a:t>
            </a:r>
            <a:r>
              <a:rPr lang="en-US" sz="900" dirty="0" err="1">
                <a:latin typeface="Segoe UI"/>
                <a:cs typeface="Segoe UI"/>
              </a:rPr>
              <a:t>retorna</a:t>
            </a:r>
            <a:r>
              <a:rPr lang="en-US" sz="900" dirty="0">
                <a:latin typeface="Segoe UI"/>
                <a:cs typeface="Segoe UI"/>
              </a:rPr>
              <a:t> as </a:t>
            </a:r>
            <a:r>
              <a:rPr lang="en-US" sz="900" dirty="0" err="1">
                <a:latin typeface="Segoe UI"/>
                <a:cs typeface="Segoe UI"/>
              </a:rPr>
              <a:t>cinco</a:t>
            </a:r>
            <a:r>
              <a:rPr lang="en-US" sz="900" dirty="0">
                <a:latin typeface="Segoe UI"/>
                <a:cs typeface="Segoe UI"/>
              </a:rPr>
              <a:t> </a:t>
            </a:r>
            <a:r>
              <a:rPr lang="en-US" sz="900" dirty="0" err="1">
                <a:latin typeface="Segoe UI"/>
                <a:cs typeface="Segoe UI"/>
              </a:rPr>
              <a:t>primeiras</a:t>
            </a:r>
            <a:r>
              <a:rPr lang="en-US" sz="900" dirty="0">
                <a:latin typeface="Segoe UI"/>
                <a:cs typeface="Segoe UI"/>
              </a:rPr>
              <a:t> </a:t>
            </a:r>
            <a:r>
              <a:rPr lang="en-US" sz="900" dirty="0" err="1">
                <a:latin typeface="Segoe UI"/>
                <a:cs typeface="Segoe UI"/>
              </a:rPr>
              <a:t>linhas</a:t>
            </a:r>
            <a:r>
              <a:rPr lang="en-US" sz="900" dirty="0">
                <a:latin typeface="Segoe UI"/>
                <a:cs typeface="Segoe UI"/>
              </a:rPr>
              <a:t> de um </a:t>
            </a:r>
            <a:r>
              <a:rPr lang="en-US" sz="900" dirty="0" err="1">
                <a:latin typeface="Segoe UI"/>
                <a:cs typeface="Segoe UI"/>
              </a:rPr>
              <a:t>DataFrame</a:t>
            </a:r>
            <a:r>
              <a:rPr lang="en-US" sz="900" dirty="0">
                <a:latin typeface="Segoe UI"/>
                <a:cs typeface="Segoe UI"/>
              </a:rPr>
              <a:t> (por </a:t>
            </a:r>
            <a:r>
              <a:rPr lang="en-US" sz="900" dirty="0" err="1">
                <a:latin typeface="Segoe UI"/>
                <a:cs typeface="Segoe UI"/>
              </a:rPr>
              <a:t>padrão</a:t>
            </a:r>
            <a:r>
              <a:rPr lang="en-US" sz="900" dirty="0">
                <a:latin typeface="Segoe UI"/>
                <a:cs typeface="Segoe UI"/>
              </a:rPr>
              <a:t>).</a:t>
            </a:r>
            <a:endParaRPr lang="en-US" sz="900" kern="1200" dirty="0">
              <a:solidFill>
                <a:schemeClr val="tx1"/>
              </a:solidFill>
              <a:effectLst/>
              <a:latin typeface="Segoe UI"/>
              <a:cs typeface="Segoe UI"/>
            </a:endParaRPr>
          </a:p>
          <a:p>
            <a:endParaRPr lang="en-US" sz="900" kern="120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900" kern="1200" dirty="0" err="1">
                <a:solidFill>
                  <a:schemeClr val="tx1"/>
                </a:solidFill>
                <a:effectLst/>
                <a:latin typeface="Segoe UI"/>
                <a:cs typeface="Segoe UI"/>
              </a:rPr>
              <a:t>DataFrame.tail</a:t>
            </a:r>
            <a:r>
              <a:rPr lang="en-US" sz="900" dirty="0">
                <a:latin typeface="Segoe UI"/>
                <a:cs typeface="Segoe UI"/>
              </a:rPr>
              <a:t> </a:t>
            </a:r>
            <a:r>
              <a:rPr lang="en-US" sz="900" dirty="0" err="1">
                <a:latin typeface="Segoe UI"/>
                <a:cs typeface="Segoe UI"/>
              </a:rPr>
              <a:t>retorna</a:t>
            </a:r>
            <a:r>
              <a:rPr lang="en-US" sz="900" dirty="0">
                <a:latin typeface="Segoe UI"/>
                <a:cs typeface="Segoe UI"/>
              </a:rPr>
              <a:t> as </a:t>
            </a:r>
            <a:r>
              <a:rPr lang="en-US" sz="900" dirty="0" err="1">
                <a:latin typeface="Segoe UI"/>
                <a:cs typeface="Segoe UI"/>
              </a:rPr>
              <a:t>cinco</a:t>
            </a:r>
            <a:r>
              <a:rPr lang="en-US" sz="900" dirty="0">
                <a:latin typeface="Segoe UI"/>
                <a:cs typeface="Segoe UI"/>
              </a:rPr>
              <a:t> </a:t>
            </a:r>
            <a:r>
              <a:rPr lang="en-US" sz="900" dirty="0" err="1">
                <a:latin typeface="Segoe UI"/>
                <a:cs typeface="Segoe UI"/>
              </a:rPr>
              <a:t>últimas</a:t>
            </a:r>
            <a:r>
              <a:rPr lang="en-US" sz="900" dirty="0">
                <a:latin typeface="Segoe UI"/>
                <a:cs typeface="Segoe UI"/>
              </a:rPr>
              <a:t> </a:t>
            </a:r>
            <a:r>
              <a:rPr lang="en-US" sz="900" dirty="0" err="1">
                <a:latin typeface="Segoe UI"/>
                <a:cs typeface="Segoe UI"/>
              </a:rPr>
              <a:t>linhas</a:t>
            </a:r>
            <a:r>
              <a:rPr lang="en-US" sz="900" dirty="0">
                <a:latin typeface="Segoe UI"/>
                <a:cs typeface="Segoe UI"/>
              </a:rPr>
              <a:t> de um </a:t>
            </a:r>
            <a:r>
              <a:rPr lang="en-US" sz="900" dirty="0" err="1">
                <a:latin typeface="Segoe UI"/>
                <a:cs typeface="Segoe UI"/>
              </a:rPr>
              <a:t>DataFrame</a:t>
            </a:r>
            <a:r>
              <a:rPr lang="en-US" sz="900" dirty="0">
                <a:latin typeface="Segoe UI"/>
                <a:cs typeface="Segoe UI"/>
              </a:rPr>
              <a:t>. </a:t>
            </a:r>
            <a:endParaRPr lang="en-US" dirty="0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7/10/2020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44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Lidando</a:t>
            </a:r>
            <a:r>
              <a:rPr lang="en-US" b="1" dirty="0"/>
              <a:t> com dados </a:t>
            </a:r>
            <a:r>
              <a:rPr lang="en-US" b="1" dirty="0" err="1"/>
              <a:t>ausentes</a:t>
            </a:r>
            <a:endParaRPr lang="en-US" b="1" dirty="0" err="1">
              <a:cs typeface="Calibri"/>
            </a:endParaRPr>
          </a:p>
          <a:p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r>
              <a:rPr lang="en-US" dirty="0"/>
              <a:t>Na </a:t>
            </a:r>
            <a:r>
              <a:rPr lang="en-US" dirty="0" err="1"/>
              <a:t>maioria</a:t>
            </a:r>
            <a:r>
              <a:rPr lang="en-US" dirty="0"/>
              <a:t> das </a:t>
            </a:r>
            <a:r>
              <a:rPr lang="en-US" dirty="0" err="1"/>
              <a:t>vezes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conjuntos de dados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)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ausentes</a:t>
            </a:r>
            <a:r>
              <a:rPr lang="en-US" dirty="0"/>
              <a:t>. A forma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ausentes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tratados</a:t>
            </a:r>
            <a:r>
              <a:rPr lang="en-US" dirty="0"/>
              <a:t> </a:t>
            </a:r>
            <a:r>
              <a:rPr lang="en-US" dirty="0" err="1"/>
              <a:t>traz</a:t>
            </a:r>
            <a:r>
              <a:rPr lang="en-US" dirty="0"/>
              <a:t> </a:t>
            </a:r>
            <a:r>
              <a:rPr lang="en-US" dirty="0" err="1"/>
              <a:t>consigo</a:t>
            </a:r>
            <a:r>
              <a:rPr lang="en-US" dirty="0"/>
              <a:t> </a:t>
            </a:r>
            <a:r>
              <a:rPr lang="en-US" dirty="0" err="1"/>
              <a:t>sutis</a:t>
            </a:r>
            <a:r>
              <a:rPr lang="en-US" dirty="0"/>
              <a:t> </a:t>
            </a:r>
            <a:r>
              <a:rPr lang="en-US" dirty="0" err="1"/>
              <a:t>compromissos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afetar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final 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no </a:t>
            </a:r>
            <a:r>
              <a:rPr lang="en-US" dirty="0" err="1"/>
              <a:t>mundo</a:t>
            </a:r>
            <a:r>
              <a:rPr lang="en-US" dirty="0"/>
              <a:t> real.</a:t>
            </a:r>
            <a:endParaRPr lang="en-US" dirty="0">
              <a:cs typeface="Calibri"/>
            </a:endParaRPr>
          </a:p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/>
              <a:t>O Pandas </a:t>
            </a:r>
            <a:r>
              <a:rPr lang="en-US" dirty="0" err="1"/>
              <a:t>lida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ausentes</a:t>
            </a:r>
            <a:r>
              <a:rPr lang="en-US" dirty="0"/>
              <a:t> de </a:t>
            </a:r>
            <a:r>
              <a:rPr lang="en-US" dirty="0" err="1"/>
              <a:t>duas</a:t>
            </a:r>
            <a:r>
              <a:rPr lang="en-US" dirty="0"/>
              <a:t> </a:t>
            </a:r>
            <a:r>
              <a:rPr lang="en-US" dirty="0" err="1"/>
              <a:t>maneiras</a:t>
            </a:r>
            <a:r>
              <a:rPr lang="en-US" dirty="0"/>
              <a:t>. A </a:t>
            </a:r>
            <a:r>
              <a:rPr lang="en-US" dirty="0" err="1"/>
              <a:t>primeira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viu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seções</a:t>
            </a:r>
            <a:r>
              <a:rPr lang="en-US" dirty="0"/>
              <a:t> </a:t>
            </a:r>
            <a:r>
              <a:rPr lang="en-US" dirty="0" err="1"/>
              <a:t>anteriores</a:t>
            </a:r>
            <a:r>
              <a:rPr lang="en-US" dirty="0"/>
              <a:t>: </a:t>
            </a:r>
            <a:r>
              <a:rPr lang="en-US" dirty="0" err="1"/>
              <a:t>NaN</a:t>
            </a:r>
            <a:r>
              <a:rPr lang="en-US" dirty="0"/>
              <a:t>, </a:t>
            </a:r>
            <a:r>
              <a:rPr lang="en-US" dirty="0" err="1"/>
              <a:t>ou</a:t>
            </a:r>
            <a:r>
              <a:rPr lang="en-US" dirty="0"/>
              <a:t> </a:t>
            </a:r>
            <a:r>
              <a:rPr lang="en-US" i="1" dirty="0"/>
              <a:t>Not a Number</a:t>
            </a:r>
            <a:r>
              <a:rPr lang="en-US" dirty="0"/>
              <a:t> (</a:t>
            </a:r>
            <a:r>
              <a:rPr lang="en-US" dirty="0" err="1"/>
              <a:t>Não</a:t>
            </a:r>
            <a:r>
              <a:rPr lang="en-US" dirty="0"/>
              <a:t> é um </a:t>
            </a:r>
            <a:r>
              <a:rPr lang="en-US" dirty="0" err="1"/>
              <a:t>Número</a:t>
            </a:r>
            <a:r>
              <a:rPr lang="en-US" dirty="0"/>
              <a:t>). Na </a:t>
            </a:r>
            <a:r>
              <a:rPr lang="en-US" dirty="0" err="1"/>
              <a:t>verdade</a:t>
            </a:r>
            <a:r>
              <a:rPr lang="en-US" dirty="0"/>
              <a:t>, </a:t>
            </a:r>
            <a:r>
              <a:rPr lang="en-US" dirty="0" err="1"/>
              <a:t>esse</a:t>
            </a:r>
            <a:r>
              <a:rPr lang="en-US" dirty="0"/>
              <a:t> é um valor especial que </a:t>
            </a:r>
            <a:r>
              <a:rPr lang="en-US" dirty="0" err="1"/>
              <a:t>faz</a:t>
            </a:r>
            <a:r>
              <a:rPr lang="en-US" dirty="0"/>
              <a:t> </a:t>
            </a:r>
            <a:r>
              <a:rPr lang="en-US" dirty="0" err="1"/>
              <a:t>parte</a:t>
            </a:r>
            <a:r>
              <a:rPr lang="en-US" dirty="0"/>
              <a:t> da </a:t>
            </a:r>
            <a:r>
              <a:rPr lang="en-US" dirty="0" err="1"/>
              <a:t>especificação</a:t>
            </a:r>
            <a:r>
              <a:rPr lang="en-US" dirty="0"/>
              <a:t> de 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flutuante</a:t>
            </a:r>
            <a:r>
              <a:rPr lang="en-US" dirty="0"/>
              <a:t> IEEE e é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para </a:t>
            </a:r>
            <a:r>
              <a:rPr lang="en-US" dirty="0" err="1"/>
              <a:t>indicar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ausentes</a:t>
            </a:r>
            <a:r>
              <a:rPr lang="en-US" dirty="0"/>
              <a:t> de </a:t>
            </a:r>
            <a:r>
              <a:rPr lang="en-US" dirty="0" err="1"/>
              <a:t>ponto</a:t>
            </a:r>
            <a:r>
              <a:rPr lang="en-US" dirty="0"/>
              <a:t> </a:t>
            </a:r>
            <a:r>
              <a:rPr lang="en-US" dirty="0" err="1"/>
              <a:t>flutuante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dirty="0"/>
              <a:t>Para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ausentes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de </a:t>
            </a:r>
            <a:r>
              <a:rPr lang="en-US" dirty="0" err="1"/>
              <a:t>pontos</a:t>
            </a:r>
            <a:r>
              <a:rPr lang="en-US" dirty="0"/>
              <a:t> </a:t>
            </a:r>
            <a:r>
              <a:rPr lang="en-US" dirty="0" err="1"/>
              <a:t>flutuantes</a:t>
            </a:r>
            <a:r>
              <a:rPr lang="en-US" dirty="0"/>
              <a:t>, Pandas </a:t>
            </a:r>
            <a:r>
              <a:rPr lang="en-US" dirty="0" err="1"/>
              <a:t>usa</a:t>
            </a:r>
            <a:r>
              <a:rPr lang="en-US" dirty="0"/>
              <a:t> o </a:t>
            </a:r>
            <a:r>
              <a:rPr lang="en-US" dirty="0" err="1"/>
              <a:t>objeto</a:t>
            </a:r>
            <a:r>
              <a:rPr lang="en-US" dirty="0"/>
              <a:t> Python </a:t>
            </a:r>
            <a:r>
              <a:rPr lang="en-US" i="1" dirty="0"/>
              <a:t>None</a:t>
            </a:r>
            <a:r>
              <a:rPr lang="en-US" dirty="0"/>
              <a:t>. </a:t>
            </a:r>
            <a:r>
              <a:rPr lang="en-US" dirty="0" err="1"/>
              <a:t>Embora</a:t>
            </a:r>
            <a:r>
              <a:rPr lang="en-US" dirty="0"/>
              <a:t> </a:t>
            </a:r>
            <a:r>
              <a:rPr lang="en-US" dirty="0" err="1"/>
              <a:t>possa</a:t>
            </a:r>
            <a:r>
              <a:rPr lang="en-US" dirty="0"/>
              <a:t> </a:t>
            </a:r>
            <a:r>
              <a:rPr lang="en-US" dirty="0" err="1"/>
              <a:t>parecer</a:t>
            </a:r>
            <a:r>
              <a:rPr lang="en-US" dirty="0"/>
              <a:t> </a:t>
            </a:r>
            <a:r>
              <a:rPr lang="en-US" dirty="0" err="1"/>
              <a:t>confuso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encontre</a:t>
            </a:r>
            <a:r>
              <a:rPr lang="en-US" dirty="0"/>
              <a:t> </a:t>
            </a:r>
            <a:r>
              <a:rPr lang="en-US" dirty="0" err="1"/>
              <a:t>dois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de </a:t>
            </a:r>
            <a:r>
              <a:rPr lang="en-US" dirty="0" err="1"/>
              <a:t>valores</a:t>
            </a:r>
            <a:r>
              <a:rPr lang="en-US" dirty="0"/>
              <a:t> que </a:t>
            </a:r>
            <a:r>
              <a:rPr lang="en-US" dirty="0" err="1"/>
              <a:t>dizem</a:t>
            </a:r>
            <a:r>
              <a:rPr lang="en-US" dirty="0"/>
              <a:t> </a:t>
            </a:r>
            <a:r>
              <a:rPr lang="en-US" dirty="0" err="1"/>
              <a:t>essencialmente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coisa</a:t>
            </a:r>
            <a:r>
              <a:rPr lang="en-US" dirty="0"/>
              <a:t>, </a:t>
            </a:r>
            <a:r>
              <a:rPr lang="en-US" dirty="0" err="1"/>
              <a:t>existem</a:t>
            </a:r>
            <a:r>
              <a:rPr lang="en-US" dirty="0"/>
              <a:t> boas </a:t>
            </a:r>
            <a:r>
              <a:rPr lang="en-US" dirty="0" err="1"/>
              <a:t>razões</a:t>
            </a:r>
            <a:r>
              <a:rPr lang="en-US" dirty="0"/>
              <a:t> </a:t>
            </a:r>
            <a:r>
              <a:rPr lang="en-US" dirty="0" err="1"/>
              <a:t>programáticas</a:t>
            </a:r>
            <a:r>
              <a:rPr lang="en-US" dirty="0"/>
              <a:t> para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escolha</a:t>
            </a:r>
            <a:r>
              <a:rPr lang="en-US" dirty="0"/>
              <a:t> de design e,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prática</a:t>
            </a:r>
            <a:r>
              <a:rPr lang="en-US" dirty="0"/>
              <a:t>, </a:t>
            </a:r>
            <a:r>
              <a:rPr lang="en-US" dirty="0" err="1"/>
              <a:t>seguir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caminho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o Pandas </a:t>
            </a:r>
            <a:r>
              <a:rPr lang="en-US" dirty="0" err="1"/>
              <a:t>entregue</a:t>
            </a:r>
            <a:r>
              <a:rPr lang="en-US" dirty="0"/>
              <a:t> um </a:t>
            </a:r>
            <a:r>
              <a:rPr lang="en-US" dirty="0" err="1"/>
              <a:t>bom</a:t>
            </a:r>
            <a:r>
              <a:rPr lang="en-US" dirty="0"/>
              <a:t> </a:t>
            </a:r>
            <a:r>
              <a:rPr lang="en-US" dirty="0" err="1"/>
              <a:t>compromisso</a:t>
            </a:r>
            <a:r>
              <a:rPr lang="en-US" dirty="0"/>
              <a:t> para a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maioria</a:t>
            </a:r>
            <a:r>
              <a:rPr lang="en-US" dirty="0"/>
              <a:t> dos </a:t>
            </a:r>
            <a:r>
              <a:rPr lang="en-US" dirty="0" err="1"/>
              <a:t>casos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obstante, o None e o </a:t>
            </a:r>
            <a:r>
              <a:rPr lang="en-US" dirty="0" err="1"/>
              <a:t>NaN</a:t>
            </a:r>
            <a:r>
              <a:rPr lang="en-US" dirty="0"/>
              <a:t> </a:t>
            </a:r>
            <a:r>
              <a:rPr lang="en-US" dirty="0" err="1"/>
              <a:t>carregam</a:t>
            </a:r>
            <a:r>
              <a:rPr lang="en-US" dirty="0"/>
              <a:t> </a:t>
            </a:r>
            <a:r>
              <a:rPr lang="en-US" dirty="0" err="1"/>
              <a:t>restrições</a:t>
            </a:r>
            <a:r>
              <a:rPr lang="en-US" dirty="0"/>
              <a:t> das </a:t>
            </a: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atento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relação</a:t>
            </a:r>
            <a:r>
              <a:rPr lang="en-US" dirty="0"/>
              <a:t> à forma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elas</a:t>
            </a:r>
            <a:r>
              <a:rPr lang="en-US" dirty="0"/>
              <a:t> </a:t>
            </a:r>
            <a:r>
              <a:rPr lang="en-US" dirty="0" err="1"/>
              <a:t>podem</a:t>
            </a:r>
            <a:r>
              <a:rPr lang="en-US" dirty="0"/>
              <a:t> ser </a:t>
            </a:r>
            <a:r>
              <a:rPr lang="en-US" dirty="0" err="1"/>
              <a:t>usadas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sz="900" b="1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900" b="1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None: </a:t>
            </a:r>
            <a:r>
              <a:rPr lang="en-US" sz="900" b="1" dirty="0">
                <a:latin typeface="Segoe UI"/>
                <a:cs typeface="Segoe UI"/>
              </a:rPr>
              <a:t>dado </a:t>
            </a:r>
            <a:r>
              <a:rPr lang="en-US" sz="900" b="1" dirty="0" err="1">
                <a:latin typeface="Segoe UI"/>
                <a:cs typeface="Segoe UI"/>
              </a:rPr>
              <a:t>ausente</a:t>
            </a:r>
            <a:r>
              <a:rPr lang="en-US" sz="900" b="1" dirty="0">
                <a:latin typeface="Segoe UI"/>
                <a:cs typeface="Segoe UI"/>
              </a:rPr>
              <a:t> </a:t>
            </a:r>
            <a:r>
              <a:rPr lang="en-US" sz="900" b="1" dirty="0" err="1">
                <a:latin typeface="Segoe UI"/>
                <a:cs typeface="Segoe UI"/>
              </a:rPr>
              <a:t>não</a:t>
            </a:r>
            <a:r>
              <a:rPr lang="en-US" sz="900" b="1" dirty="0">
                <a:latin typeface="Segoe UI"/>
                <a:cs typeface="Segoe UI"/>
              </a:rPr>
              <a:t> float</a:t>
            </a:r>
            <a:endParaRPr lang="en-US" sz="900" b="1" kern="1200" dirty="0">
              <a:solidFill>
                <a:schemeClr val="tx1"/>
              </a:solidFill>
              <a:effectLst/>
              <a:latin typeface="Segoe UI"/>
              <a:cs typeface="Segoe UI"/>
            </a:endParaRPr>
          </a:p>
          <a:p>
            <a:endParaRPr lang="en-US" sz="900" kern="120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dirty="0"/>
              <a:t>Como None </a:t>
            </a:r>
            <a:r>
              <a:rPr lang="en-US" dirty="0" err="1"/>
              <a:t>vem</a:t>
            </a:r>
            <a:r>
              <a:rPr lang="en-US" dirty="0"/>
              <a:t> do Python,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matrizes</a:t>
            </a:r>
            <a:r>
              <a:rPr lang="en-US" dirty="0"/>
              <a:t> (</a:t>
            </a:r>
            <a:r>
              <a:rPr lang="en-US" i="1" dirty="0"/>
              <a:t>arrays</a:t>
            </a:r>
            <a:r>
              <a:rPr lang="en-US" dirty="0"/>
              <a:t>) NumPy e Pandas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do </a:t>
            </a:r>
            <a:r>
              <a:rPr lang="en-US" dirty="0" err="1"/>
              <a:t>tipo</a:t>
            </a:r>
            <a:r>
              <a:rPr lang="en-US" dirty="0"/>
              <a:t> de dados "object". </a:t>
            </a:r>
            <a:r>
              <a:rPr lang="en-US" dirty="0" err="1"/>
              <a:t>Lembre</a:t>
            </a:r>
            <a:r>
              <a:rPr lang="en-US" dirty="0"/>
              <a:t>-se, as </a:t>
            </a:r>
            <a:r>
              <a:rPr lang="en-US" dirty="0" err="1"/>
              <a:t>matrizes</a:t>
            </a:r>
            <a:r>
              <a:rPr lang="en-US" dirty="0"/>
              <a:t> NumPy (e as </a:t>
            </a:r>
            <a:r>
              <a:rPr lang="en-US" dirty="0" err="1"/>
              <a:t>estruturas</a:t>
            </a:r>
            <a:r>
              <a:rPr lang="en-US" dirty="0"/>
              <a:t> de dados </a:t>
            </a:r>
            <a:r>
              <a:rPr lang="en-US" dirty="0" err="1"/>
              <a:t>em</a:t>
            </a:r>
            <a:r>
              <a:rPr lang="en-US" dirty="0"/>
              <a:t> Pandas)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conter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um </a:t>
            </a:r>
            <a:r>
              <a:rPr lang="en-US" dirty="0" err="1"/>
              <a:t>tipo</a:t>
            </a:r>
            <a:r>
              <a:rPr lang="en-US" dirty="0"/>
              <a:t> de dados. É </a:t>
            </a:r>
            <a:r>
              <a:rPr lang="en-US" dirty="0" err="1"/>
              <a:t>isso</a:t>
            </a:r>
            <a:r>
              <a:rPr lang="en-US" dirty="0"/>
              <a:t> que </a:t>
            </a:r>
            <a:r>
              <a:rPr lang="en-US" dirty="0" err="1"/>
              <a:t>lhes</a:t>
            </a:r>
            <a:r>
              <a:rPr lang="en-US" dirty="0"/>
              <a:t> </a:t>
            </a:r>
            <a:r>
              <a:rPr lang="en-US" dirty="0" err="1"/>
              <a:t>confere</a:t>
            </a:r>
            <a:r>
              <a:rPr lang="en-US" dirty="0"/>
              <a:t> um </a:t>
            </a:r>
            <a:r>
              <a:rPr lang="en-US" dirty="0" err="1"/>
              <a:t>tremendo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trabalhos</a:t>
            </a:r>
            <a:r>
              <a:rPr lang="en-US" dirty="0"/>
              <a:t>  que </a:t>
            </a:r>
            <a:r>
              <a:rPr lang="en-US" dirty="0" err="1"/>
              <a:t>envolvem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e que </a:t>
            </a:r>
            <a:r>
              <a:rPr lang="en-US" dirty="0" err="1"/>
              <a:t>demandam</a:t>
            </a:r>
            <a:r>
              <a:rPr lang="en-US" dirty="0"/>
              <a:t> </a:t>
            </a:r>
            <a:r>
              <a:rPr lang="en-US" dirty="0" err="1"/>
              <a:t>muita</a:t>
            </a:r>
            <a:r>
              <a:rPr lang="en-US" dirty="0"/>
              <a:t> </a:t>
            </a:r>
            <a:r>
              <a:rPr lang="en-US" dirty="0" err="1"/>
              <a:t>computação</a:t>
            </a:r>
            <a:r>
              <a:rPr lang="en-US" dirty="0"/>
              <a:t>, mas é </a:t>
            </a:r>
            <a:r>
              <a:rPr lang="en-US" dirty="0" err="1"/>
              <a:t>também</a:t>
            </a:r>
            <a:r>
              <a:rPr lang="en-US" dirty="0"/>
              <a:t> o que </a:t>
            </a:r>
            <a:r>
              <a:rPr lang="en-US" dirty="0" err="1"/>
              <a:t>limita</a:t>
            </a:r>
            <a:r>
              <a:rPr lang="en-US" dirty="0"/>
              <a:t> as </a:t>
            </a:r>
            <a:r>
              <a:rPr lang="en-US" dirty="0" err="1"/>
              <a:t>suas</a:t>
            </a:r>
            <a:r>
              <a:rPr lang="en-US" dirty="0"/>
              <a:t> </a:t>
            </a:r>
            <a:r>
              <a:rPr lang="en-US" dirty="0" err="1"/>
              <a:t>flexibilidades</a:t>
            </a:r>
            <a:r>
              <a:rPr lang="en-US" dirty="0"/>
              <a:t>. </a:t>
            </a:r>
            <a:r>
              <a:rPr lang="en-US" dirty="0" err="1"/>
              <a:t>Tais</a:t>
            </a:r>
            <a:r>
              <a:rPr lang="en-US" dirty="0"/>
              <a:t> </a:t>
            </a:r>
            <a:r>
              <a:rPr lang="en-US" dirty="0" err="1"/>
              <a:t>matrizes</a:t>
            </a:r>
            <a:r>
              <a:rPr lang="en-US" dirty="0"/>
              <a:t> </a:t>
            </a:r>
            <a:r>
              <a:rPr lang="en-US" dirty="0" err="1"/>
              <a:t>precisam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upcast</a:t>
            </a:r>
            <a:r>
              <a:rPr lang="en-US" dirty="0"/>
              <a:t> para o "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denominador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", </a:t>
            </a:r>
            <a:r>
              <a:rPr lang="en-US" dirty="0" err="1"/>
              <a:t>isto</a:t>
            </a:r>
            <a:r>
              <a:rPr lang="en-US" dirty="0"/>
              <a:t> é, o </a:t>
            </a:r>
            <a:r>
              <a:rPr lang="en-US" dirty="0" err="1"/>
              <a:t>tipo</a:t>
            </a:r>
            <a:r>
              <a:rPr lang="en-US" dirty="0"/>
              <a:t> de dados que </a:t>
            </a:r>
            <a:r>
              <a:rPr lang="en-US" dirty="0" err="1"/>
              <a:t>abrangerá</a:t>
            </a:r>
            <a:r>
              <a:rPr lang="en-US" dirty="0"/>
              <a:t> </a:t>
            </a:r>
            <a:r>
              <a:rPr lang="en-US" dirty="0" err="1"/>
              <a:t>tudo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. </a:t>
            </a:r>
            <a:r>
              <a:rPr lang="en-US" dirty="0" err="1"/>
              <a:t>Quando</a:t>
            </a:r>
            <a:r>
              <a:rPr lang="en-US" dirty="0"/>
              <a:t> </a:t>
            </a:r>
            <a:r>
              <a:rPr lang="en-US" i="1" dirty="0"/>
              <a:t>None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matriz</a:t>
            </a:r>
            <a:r>
              <a:rPr lang="en-US" dirty="0"/>
              <a:t>, </a:t>
            </a:r>
            <a:r>
              <a:rPr lang="en-US" dirty="0" err="1"/>
              <a:t>significa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trabalhando</a:t>
            </a:r>
            <a:r>
              <a:rPr lang="en-US" dirty="0"/>
              <a:t> com "objects" do Python.</a:t>
            </a:r>
            <a:endParaRPr lang="en-US" dirty="0">
              <a:cs typeface="Calibri"/>
            </a:endParaRPr>
          </a:p>
          <a:p>
            <a:endParaRPr lang="en-US" sz="900" dirty="0">
              <a:latin typeface="Segoe UI"/>
              <a:cs typeface="Segoe UI"/>
            </a:endParaRPr>
          </a:p>
          <a:p>
            <a:r>
              <a:rPr lang="en-US" sz="900" b="1" dirty="0">
                <a:latin typeface="Segoe UI"/>
                <a:cs typeface="Segoe UI"/>
              </a:rPr>
              <a:t> 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Segoe UI"/>
                <a:cs typeface="Segoe UI"/>
              </a:rPr>
              <a:t>NaN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: </a:t>
            </a:r>
            <a:r>
              <a:rPr lang="en-US" sz="900" b="1" dirty="0">
                <a:latin typeface="Segoe UI"/>
                <a:cs typeface="Segoe UI"/>
              </a:rPr>
              <a:t>dado </a:t>
            </a:r>
            <a:r>
              <a:rPr lang="en-US" sz="900" b="1" dirty="0" err="1">
                <a:latin typeface="Segoe UI"/>
                <a:cs typeface="Segoe UI"/>
              </a:rPr>
              <a:t>ausente</a:t>
            </a:r>
            <a:r>
              <a:rPr lang="en-US" sz="900" b="1" dirty="0">
                <a:latin typeface="Segoe UI"/>
                <a:cs typeface="Segoe UI"/>
              </a:rPr>
              <a:t> float</a:t>
            </a:r>
            <a:endParaRPr lang="en-US" sz="900" b="1" kern="1200" dirty="0">
              <a:solidFill>
                <a:schemeClr val="tx1"/>
              </a:solidFill>
              <a:effectLst/>
              <a:latin typeface="Segoe UI"/>
              <a:cs typeface="Segoe UI"/>
            </a:endParaRPr>
          </a:p>
          <a:p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do </a:t>
            </a:r>
            <a:r>
              <a:rPr lang="en-US" i="1" dirty="0"/>
              <a:t>None</a:t>
            </a:r>
            <a:r>
              <a:rPr lang="en-US" dirty="0"/>
              <a:t>, o NumPy (e, </a:t>
            </a:r>
            <a:r>
              <a:rPr lang="en-US" dirty="0" err="1"/>
              <a:t>portanto</a:t>
            </a:r>
            <a:r>
              <a:rPr lang="en-US" dirty="0"/>
              <a:t>, o Pandas) </a:t>
            </a:r>
            <a:r>
              <a:rPr lang="en-US" dirty="0" err="1"/>
              <a:t>suporta</a:t>
            </a:r>
            <a:r>
              <a:rPr lang="en-US" dirty="0"/>
              <a:t> o </a:t>
            </a:r>
            <a:r>
              <a:rPr lang="en-US" dirty="0" err="1"/>
              <a:t>NaN</a:t>
            </a:r>
            <a:r>
              <a:rPr lang="en-US" dirty="0"/>
              <a:t> para as 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vetoriais</a:t>
            </a:r>
            <a:r>
              <a:rPr lang="en-US" dirty="0"/>
              <a:t> e "</a:t>
            </a:r>
            <a:r>
              <a:rPr lang="en-US" i="1" dirty="0" err="1"/>
              <a:t>ufuncs</a:t>
            </a:r>
            <a:r>
              <a:rPr lang="en-US" dirty="0"/>
              <a:t>" </a:t>
            </a:r>
            <a:r>
              <a:rPr lang="en-US" dirty="0" err="1"/>
              <a:t>rápidas</a:t>
            </a:r>
            <a:r>
              <a:rPr lang="en-US" dirty="0"/>
              <a:t>. A </a:t>
            </a:r>
            <a:r>
              <a:rPr lang="en-US" dirty="0" err="1"/>
              <a:t>má</a:t>
            </a:r>
            <a:r>
              <a:rPr lang="en-US" dirty="0"/>
              <a:t> </a:t>
            </a:r>
            <a:r>
              <a:rPr lang="en-US" dirty="0" err="1"/>
              <a:t>notícia</a:t>
            </a:r>
            <a:r>
              <a:rPr lang="en-US" dirty="0"/>
              <a:t> é que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aritmética</a:t>
            </a:r>
            <a:r>
              <a:rPr lang="en-US" dirty="0"/>
              <a:t> </a:t>
            </a:r>
            <a:r>
              <a:rPr lang="en-US" dirty="0" err="1"/>
              <a:t>realizada</a:t>
            </a:r>
            <a:r>
              <a:rPr lang="en-US" dirty="0"/>
              <a:t> no </a:t>
            </a:r>
            <a:r>
              <a:rPr lang="en-US" dirty="0" err="1"/>
              <a:t>NaN</a:t>
            </a:r>
            <a:r>
              <a:rPr lang="en-US" dirty="0"/>
              <a:t> </a:t>
            </a:r>
            <a:r>
              <a:rPr lang="en-US" dirty="0" err="1"/>
              <a:t>sempre</a:t>
            </a:r>
            <a:r>
              <a:rPr lang="en-US" dirty="0"/>
              <a:t> </a:t>
            </a:r>
            <a:r>
              <a:rPr lang="en-US" dirty="0" err="1"/>
              <a:t>resulta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NaN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US" sz="900" b="1" kern="1200" dirty="0" err="1">
                <a:solidFill>
                  <a:schemeClr val="tx1"/>
                </a:solidFill>
                <a:effectLst/>
                <a:latin typeface="Segoe UI"/>
                <a:cs typeface="Segoe UI"/>
              </a:rPr>
              <a:t>NaN</a:t>
            </a:r>
            <a:r>
              <a:rPr lang="en-US" sz="900" b="1" dirty="0">
                <a:latin typeface="Segoe UI"/>
                <a:cs typeface="Segoe UI"/>
              </a:rPr>
              <a:t> e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 None: </a:t>
            </a:r>
            <a:r>
              <a:rPr lang="en-US" sz="900" b="1" dirty="0" err="1">
                <a:latin typeface="Segoe UI"/>
                <a:cs typeface="Segoe UI"/>
              </a:rPr>
              <a:t>valores</a:t>
            </a:r>
            <a:r>
              <a:rPr lang="en-US" sz="900" b="1" dirty="0">
                <a:latin typeface="Segoe UI"/>
                <a:cs typeface="Segoe UI"/>
              </a:rPr>
              <a:t> </a:t>
            </a:r>
            <a:r>
              <a:rPr lang="en-US" sz="900" b="1" dirty="0" err="1">
                <a:latin typeface="Segoe UI"/>
                <a:cs typeface="Segoe UI"/>
              </a:rPr>
              <a:t>nulos</a:t>
            </a:r>
            <a:r>
              <a:rPr lang="en-US" sz="900" b="1" dirty="0">
                <a:latin typeface="Segoe UI"/>
                <a:cs typeface="Segoe UI"/>
              </a:rPr>
              <a:t> (</a:t>
            </a:r>
            <a:r>
              <a:rPr lang="en-US" sz="900" b="1" i="1" dirty="0">
                <a:latin typeface="Segoe UI"/>
                <a:cs typeface="Segoe UI"/>
              </a:rPr>
              <a:t>null</a:t>
            </a:r>
            <a:r>
              <a:rPr lang="en-US" sz="900" b="1" dirty="0">
                <a:latin typeface="Segoe UI"/>
                <a:cs typeface="Segoe UI"/>
              </a:rPr>
              <a:t>)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 </a:t>
            </a:r>
            <a:r>
              <a:rPr lang="en-US" sz="900" b="1" dirty="0" err="1">
                <a:latin typeface="Segoe UI"/>
                <a:cs typeface="Segoe UI"/>
              </a:rPr>
              <a:t>em</a:t>
            </a:r>
            <a:r>
              <a:rPr lang="en-US" sz="900" b="1" dirty="0">
                <a:latin typeface="Segoe UI"/>
                <a:cs typeface="Segoe UI"/>
              </a:rPr>
              <a:t> Pandas</a:t>
            </a:r>
            <a:endParaRPr lang="en-US" sz="900" b="1" kern="1200" dirty="0">
              <a:solidFill>
                <a:schemeClr val="tx1"/>
              </a:solidFill>
              <a:effectLst/>
              <a:latin typeface="Segoe UI"/>
              <a:cs typeface="Segoe UI"/>
            </a:endParaRPr>
          </a:p>
          <a:p>
            <a:r>
              <a:rPr lang="en-US" dirty="0" err="1"/>
              <a:t>Mesmo</a:t>
            </a:r>
            <a:r>
              <a:rPr lang="en-US" dirty="0"/>
              <a:t> que </a:t>
            </a:r>
            <a:r>
              <a:rPr lang="en-US" dirty="0" err="1"/>
              <a:t>NaN</a:t>
            </a:r>
            <a:r>
              <a:rPr lang="en-US" dirty="0"/>
              <a:t> e None </a:t>
            </a:r>
            <a:r>
              <a:rPr lang="en-US" dirty="0" err="1"/>
              <a:t>possam</a:t>
            </a:r>
            <a:r>
              <a:rPr lang="en-US" dirty="0"/>
              <a:t> se </a:t>
            </a:r>
            <a:r>
              <a:rPr lang="en-US" dirty="0" err="1"/>
              <a:t>comportar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um </a:t>
            </a:r>
            <a:r>
              <a:rPr lang="en-US" dirty="0" err="1"/>
              <a:t>pouco</a:t>
            </a:r>
            <a:r>
              <a:rPr lang="en-US" dirty="0"/>
              <a:t> </a:t>
            </a:r>
            <a:r>
              <a:rPr lang="en-US" dirty="0" err="1"/>
              <a:t>diferente</a:t>
            </a:r>
            <a:r>
              <a:rPr lang="en-US" dirty="0"/>
              <a:t>, o Pandas é </a:t>
            </a:r>
            <a:r>
              <a:rPr lang="en-US" dirty="0" err="1"/>
              <a:t>construído</a:t>
            </a:r>
            <a:r>
              <a:rPr lang="en-US" dirty="0"/>
              <a:t> para lidar com </a:t>
            </a:r>
            <a:r>
              <a:rPr lang="en-US" dirty="0" err="1"/>
              <a:t>eles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intercambiável</a:t>
            </a:r>
            <a:r>
              <a:rPr lang="en-US" dirty="0"/>
              <a:t>.</a:t>
            </a:r>
            <a:endParaRPr lang="en-US" dirty="0">
              <a:latin typeface="Calibri"/>
              <a:cs typeface="Calibri"/>
            </a:endParaRPr>
          </a:p>
          <a:p>
            <a:endParaRPr lang="en-US" sz="900" kern="1200">
              <a:solidFill>
                <a:schemeClr val="tx1"/>
              </a:solidFill>
              <a:effectLst/>
              <a:latin typeface="Segoe UI" panose="020B0502040204020203" pitchFamily="34" charset="0"/>
              <a:ea typeface="+mn-ea"/>
              <a:cs typeface="+mn-cs"/>
            </a:endParaRPr>
          </a:p>
          <a:p>
            <a:r>
              <a:rPr lang="en-US" sz="900" b="1" dirty="0" err="1">
                <a:latin typeface="Segoe UI"/>
                <a:cs typeface="Segoe UI"/>
              </a:rPr>
              <a:t>Detecção</a:t>
            </a:r>
            <a:r>
              <a:rPr lang="en-US" sz="900" b="1" dirty="0">
                <a:latin typeface="Segoe UI"/>
                <a:cs typeface="Segoe UI"/>
              </a:rPr>
              <a:t> de </a:t>
            </a:r>
            <a:r>
              <a:rPr lang="en-US" sz="900" b="1" dirty="0" err="1">
                <a:latin typeface="Segoe UI"/>
                <a:cs typeface="Segoe UI"/>
              </a:rPr>
              <a:t>valores</a:t>
            </a:r>
            <a:r>
              <a:rPr lang="en-US" sz="900" b="1" dirty="0">
                <a:latin typeface="Segoe UI"/>
                <a:cs typeface="Segoe UI"/>
              </a:rPr>
              <a:t> </a:t>
            </a:r>
            <a:r>
              <a:rPr lang="en-US" sz="900" b="1" dirty="0" err="1">
                <a:latin typeface="Segoe UI"/>
                <a:cs typeface="Segoe UI"/>
              </a:rPr>
              <a:t>nulos</a:t>
            </a:r>
            <a:endParaRPr lang="en-US" sz="900" b="1" kern="1200" dirty="0">
              <a:solidFill>
                <a:schemeClr val="tx1"/>
              </a:solidFill>
              <a:effectLst/>
              <a:latin typeface="Segoe UI"/>
              <a:cs typeface="Segoe UI"/>
            </a:endParaRPr>
          </a:p>
          <a:p>
            <a:r>
              <a:rPr lang="en-US" dirty="0"/>
              <a:t>Tanto </a:t>
            </a:r>
            <a:r>
              <a:rPr lang="en-US" dirty="0" err="1"/>
              <a:t>Isnull</a:t>
            </a:r>
            <a:r>
              <a:rPr lang="en-US" dirty="0"/>
              <a:t>() </a:t>
            </a: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notnull</a:t>
            </a:r>
            <a:r>
              <a:rPr lang="en-US" dirty="0"/>
              <a:t>()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para </a:t>
            </a:r>
            <a:r>
              <a:rPr lang="en-US" dirty="0" err="1"/>
              <a:t>detectar</a:t>
            </a:r>
            <a:r>
              <a:rPr lang="en-US" dirty="0"/>
              <a:t> dados </a:t>
            </a:r>
            <a:r>
              <a:rPr lang="en-US" dirty="0" err="1"/>
              <a:t>nulos</a:t>
            </a:r>
            <a:r>
              <a:rPr lang="en-US" dirty="0"/>
              <a:t>. Ambos </a:t>
            </a:r>
            <a:r>
              <a:rPr lang="en-US" dirty="0" err="1"/>
              <a:t>retornam</a:t>
            </a:r>
            <a:r>
              <a:rPr lang="en-US" dirty="0"/>
              <a:t> </a:t>
            </a:r>
            <a:r>
              <a:rPr lang="en-US" dirty="0" err="1"/>
              <a:t>máscaras</a:t>
            </a:r>
            <a:r>
              <a:rPr lang="en-US" dirty="0"/>
              <a:t> </a:t>
            </a:r>
            <a:r>
              <a:rPr lang="en-US" dirty="0" err="1"/>
              <a:t>booleanas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seus</a:t>
            </a:r>
            <a:r>
              <a:rPr lang="en-US" dirty="0"/>
              <a:t> dados.</a:t>
            </a:r>
            <a:endParaRPr lang="en-US" dirty="0">
              <a:latin typeface="Calibri"/>
              <a:cs typeface="Calibri"/>
            </a:endParaRPr>
          </a:p>
          <a:p>
            <a:endParaRPr lang="en-US" sz="900" b="1" dirty="0">
              <a:latin typeface="Segoe UI"/>
              <a:cs typeface="Segoe UI"/>
            </a:endParaRPr>
          </a:p>
          <a:p>
            <a:r>
              <a:rPr lang="en-US" sz="900" b="1" dirty="0" err="1">
                <a:latin typeface="Segoe UI"/>
                <a:cs typeface="Segoe UI"/>
              </a:rPr>
              <a:t>Descarte</a:t>
            </a:r>
            <a:r>
              <a:rPr lang="en-US" sz="900" b="1" dirty="0">
                <a:latin typeface="Segoe UI"/>
                <a:cs typeface="Segoe UI"/>
              </a:rPr>
              <a:t> de </a:t>
            </a:r>
            <a:r>
              <a:rPr lang="en-US" sz="900" b="1" dirty="0" err="1">
                <a:latin typeface="Segoe UI"/>
                <a:cs typeface="Segoe UI"/>
              </a:rPr>
              <a:t>valores</a:t>
            </a:r>
            <a:r>
              <a:rPr lang="en-US" sz="900" b="1" dirty="0">
                <a:latin typeface="Segoe UI"/>
                <a:cs typeface="Segoe UI"/>
              </a:rPr>
              <a:t> </a:t>
            </a:r>
            <a:r>
              <a:rPr lang="en-US" sz="900" b="1" dirty="0" err="1">
                <a:latin typeface="Segoe UI"/>
                <a:cs typeface="Segoe UI"/>
              </a:rPr>
              <a:t>nulos</a:t>
            </a:r>
            <a:endParaRPr lang="en-US" kern="1200" dirty="0" err="1">
              <a:solidFill>
                <a:schemeClr val="tx1"/>
              </a:solidFill>
              <a:effectLst/>
              <a:latin typeface="Calibri" panose="020F0502020204030204"/>
              <a:cs typeface="Calibri"/>
            </a:endParaRPr>
          </a:p>
          <a:p>
            <a:r>
              <a:rPr lang="en-US" dirty="0" err="1"/>
              <a:t>Além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ausentes</a:t>
            </a:r>
            <a:r>
              <a:rPr lang="en-US" dirty="0"/>
              <a:t>, o Pandas </a:t>
            </a:r>
            <a:r>
              <a:rPr lang="en-US" dirty="0" err="1"/>
              <a:t>fornece</a:t>
            </a:r>
            <a:r>
              <a:rPr lang="en-US" dirty="0"/>
              <a:t> um </a:t>
            </a:r>
            <a:r>
              <a:rPr lang="en-US" dirty="0" err="1"/>
              <a:t>meio</a:t>
            </a:r>
            <a:r>
              <a:rPr lang="en-US" dirty="0"/>
              <a:t> </a:t>
            </a:r>
            <a:r>
              <a:rPr lang="en-US" dirty="0" err="1"/>
              <a:t>conveniente</a:t>
            </a:r>
            <a:r>
              <a:rPr lang="en-US" dirty="0"/>
              <a:t> para remover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nulos</a:t>
            </a:r>
            <a:r>
              <a:rPr lang="en-US" dirty="0"/>
              <a:t> de </a:t>
            </a:r>
            <a:r>
              <a:rPr lang="en-US" i="1" dirty="0"/>
              <a:t>Series</a:t>
            </a:r>
            <a:r>
              <a:rPr lang="en-US" dirty="0"/>
              <a:t> e </a:t>
            </a:r>
            <a:r>
              <a:rPr lang="en-US" i="1" dirty="0" err="1"/>
              <a:t>DataFrames</a:t>
            </a:r>
            <a:r>
              <a:rPr lang="en-US" dirty="0"/>
              <a:t>. (</a:t>
            </a:r>
            <a:r>
              <a:rPr lang="en-US" dirty="0" err="1"/>
              <a:t>Particularmente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conjuntos de dados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geralmente</a:t>
            </a:r>
            <a:r>
              <a:rPr lang="en-US" dirty="0"/>
              <a:t> é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aconselhável</a:t>
            </a:r>
            <a:r>
              <a:rPr lang="en-US" dirty="0"/>
              <a:t> remover </a:t>
            </a:r>
            <a:r>
              <a:rPr lang="en-US" dirty="0" err="1"/>
              <a:t>simplesmente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 </a:t>
            </a:r>
            <a:r>
              <a:rPr lang="en-US" dirty="0" err="1"/>
              <a:t>ausentes</a:t>
            </a:r>
            <a:r>
              <a:rPr lang="en-US" dirty="0"/>
              <a:t>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do que lidar com </a:t>
            </a:r>
            <a:r>
              <a:rPr lang="en-US" dirty="0" err="1"/>
              <a:t>eles</a:t>
            </a:r>
            <a:r>
              <a:rPr lang="en-US" dirty="0"/>
              <a:t> de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maneiras</a:t>
            </a:r>
            <a:r>
              <a:rPr lang="en-US" dirty="0"/>
              <a:t>.)</a:t>
            </a:r>
            <a:endParaRPr lang="en-US" dirty="0">
              <a:cs typeface="Calibri"/>
            </a:endParaRPr>
          </a:p>
          <a:p>
            <a:endParaRPr lang="en-US" dirty="0"/>
          </a:p>
          <a:p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 </a:t>
            </a:r>
            <a:r>
              <a:rPr lang="en-US" dirty="0" err="1"/>
              <a:t>descartar</a:t>
            </a:r>
            <a:r>
              <a:rPr lang="en-US" dirty="0"/>
              <a:t> um </a:t>
            </a:r>
            <a:r>
              <a:rPr lang="en-US" dirty="0" err="1"/>
              <a:t>único</a:t>
            </a:r>
            <a:r>
              <a:rPr lang="en-US" dirty="0"/>
              <a:t> valor de um </a:t>
            </a:r>
            <a:r>
              <a:rPr lang="en-US" dirty="0" err="1"/>
              <a:t>DataFrame</a:t>
            </a:r>
            <a:r>
              <a:rPr lang="en-US" dirty="0"/>
              <a:t>, </a:t>
            </a:r>
            <a:r>
              <a:rPr lang="en-US" dirty="0" err="1"/>
              <a:t>portanto</a:t>
            </a:r>
            <a:r>
              <a:rPr lang="en-US" dirty="0"/>
              <a:t>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 </a:t>
            </a:r>
            <a:r>
              <a:rPr lang="en-US" dirty="0" err="1"/>
              <a:t>descartar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colunas</a:t>
            </a:r>
            <a:r>
              <a:rPr lang="en-US" dirty="0"/>
              <a:t> </a:t>
            </a:r>
            <a:r>
              <a:rPr lang="en-US" dirty="0" err="1"/>
              <a:t>completas</a:t>
            </a:r>
            <a:r>
              <a:rPr lang="en-US" dirty="0"/>
              <a:t>. </a:t>
            </a:r>
            <a:r>
              <a:rPr lang="en-US" dirty="0" err="1"/>
              <a:t>Dependendo</a:t>
            </a:r>
            <a:r>
              <a:rPr lang="en-US" dirty="0"/>
              <a:t> do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querer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um </a:t>
            </a:r>
            <a:r>
              <a:rPr lang="en-US" dirty="0" err="1"/>
              <a:t>ou</a:t>
            </a:r>
            <a:r>
              <a:rPr lang="en-US" dirty="0"/>
              <a:t> outro, e o Pandas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opções</a:t>
            </a:r>
            <a:r>
              <a:rPr lang="en-US" dirty="0"/>
              <a:t> para ambos. Como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dados, as </a:t>
            </a:r>
            <a:r>
              <a:rPr lang="en-US" dirty="0" err="1"/>
              <a:t>colunas</a:t>
            </a:r>
            <a:r>
              <a:rPr lang="en-US" dirty="0"/>
              <a:t>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representam</a:t>
            </a:r>
            <a:r>
              <a:rPr lang="en-US" dirty="0"/>
              <a:t> </a:t>
            </a:r>
            <a:r>
              <a:rPr lang="en-US" dirty="0" err="1"/>
              <a:t>variáveis</a:t>
            </a:r>
            <a:r>
              <a:rPr lang="en-US" dirty="0"/>
              <a:t> e as </a:t>
            </a:r>
            <a:r>
              <a:rPr lang="en-US" dirty="0" err="1"/>
              <a:t>linhas</a:t>
            </a:r>
            <a:r>
              <a:rPr lang="en-US" dirty="0"/>
              <a:t> </a:t>
            </a:r>
            <a:r>
              <a:rPr lang="en-US" dirty="0" err="1"/>
              <a:t>representam</a:t>
            </a:r>
            <a:r>
              <a:rPr lang="en-US" dirty="0"/>
              <a:t> </a:t>
            </a:r>
            <a:r>
              <a:rPr lang="en-US" dirty="0" err="1"/>
              <a:t>observações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é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provável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descarte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de dados; a </a:t>
            </a:r>
            <a:r>
              <a:rPr lang="en-US" dirty="0" err="1"/>
              <a:t>configuração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 para </a:t>
            </a:r>
            <a:r>
              <a:rPr lang="en-US" dirty="0" err="1"/>
              <a:t>dropna</a:t>
            </a:r>
            <a:r>
              <a:rPr lang="en-US" dirty="0"/>
              <a:t>() é </a:t>
            </a:r>
            <a:r>
              <a:rPr lang="en-US" dirty="0" err="1"/>
              <a:t>eliminar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linhas</a:t>
            </a:r>
            <a:r>
              <a:rPr lang="en-US" dirty="0"/>
              <a:t> que </a:t>
            </a:r>
            <a:r>
              <a:rPr lang="en-US" dirty="0" err="1"/>
              <a:t>contêm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nulos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sz="900" dirty="0">
              <a:latin typeface="Segoe UI"/>
              <a:cs typeface="Segoe UI"/>
            </a:endParaRPr>
          </a:p>
          <a:p>
            <a:endParaRPr lang="en-US" sz="900" dirty="0">
              <a:latin typeface="Segoe UI"/>
              <a:cs typeface="Segoe UI"/>
            </a:endParaRPr>
          </a:p>
          <a:p>
            <a:r>
              <a:rPr lang="en-US" sz="900" b="1" dirty="0" err="1">
                <a:latin typeface="Segoe UI"/>
                <a:cs typeface="Segoe UI"/>
              </a:rPr>
              <a:t>Preenchimento</a:t>
            </a:r>
            <a:r>
              <a:rPr lang="en-US" sz="900" b="1" dirty="0">
                <a:latin typeface="Segoe UI"/>
                <a:cs typeface="Segoe UI"/>
              </a:rPr>
              <a:t> de </a:t>
            </a:r>
            <a:r>
              <a:rPr lang="en-US" sz="900" b="1" dirty="0" err="1">
                <a:latin typeface="Segoe UI"/>
                <a:cs typeface="Segoe UI"/>
              </a:rPr>
              <a:t>valores</a:t>
            </a:r>
            <a:r>
              <a:rPr lang="en-US" sz="900" b="1" dirty="0">
                <a:latin typeface="Segoe UI"/>
                <a:cs typeface="Segoe UI"/>
              </a:rPr>
              <a:t> </a:t>
            </a:r>
            <a:r>
              <a:rPr lang="en-US" sz="900" b="1" dirty="0" err="1">
                <a:latin typeface="Segoe UI"/>
                <a:cs typeface="Segoe UI"/>
              </a:rPr>
              <a:t>nulos</a:t>
            </a:r>
          </a:p>
          <a:p>
            <a:r>
              <a:rPr lang="en-US" dirty="0" err="1"/>
              <a:t>Dependendo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conjunto de dados,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sentido</a:t>
            </a:r>
            <a:r>
              <a:rPr lang="en-US" dirty="0"/>
              <a:t> </a:t>
            </a: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nulos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válidos</a:t>
            </a:r>
            <a:r>
              <a:rPr lang="en-US" dirty="0"/>
              <a:t> do que </a:t>
            </a:r>
            <a:r>
              <a:rPr lang="en-US" dirty="0" err="1"/>
              <a:t>descartá</a:t>
            </a:r>
            <a:r>
              <a:rPr lang="en-US" dirty="0"/>
              <a:t>-los.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isnull</a:t>
            </a:r>
            <a:r>
              <a:rPr lang="en-US" dirty="0"/>
              <a:t> para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no </a:t>
            </a:r>
            <a:r>
              <a:rPr lang="en-US" dirty="0" err="1"/>
              <a:t>lugar</a:t>
            </a:r>
            <a:r>
              <a:rPr lang="en-US" dirty="0"/>
              <a:t>, mas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trabalhoso</a:t>
            </a:r>
            <a:r>
              <a:rPr lang="en-US" dirty="0"/>
              <a:t>, </a:t>
            </a:r>
            <a:r>
              <a:rPr lang="en-US" dirty="0" err="1"/>
              <a:t>principalmente</a:t>
            </a:r>
            <a:r>
              <a:rPr lang="en-US" dirty="0"/>
              <a:t>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tiver</a:t>
            </a:r>
            <a:r>
              <a:rPr lang="en-US" dirty="0"/>
              <a:t> </a:t>
            </a:r>
            <a:r>
              <a:rPr lang="en-US" dirty="0" err="1"/>
              <a:t>muitos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a </a:t>
            </a:r>
            <a:r>
              <a:rPr lang="en-US" dirty="0" err="1"/>
              <a:t>preencher</a:t>
            </a:r>
            <a:r>
              <a:rPr lang="en-US" dirty="0"/>
              <a:t>. Como </a:t>
            </a:r>
            <a:r>
              <a:rPr lang="en-US" dirty="0" err="1"/>
              <a:t>essa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tarefa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dados, o Pandas </a:t>
            </a:r>
            <a:r>
              <a:rPr lang="en-US" dirty="0" err="1"/>
              <a:t>fornece</a:t>
            </a:r>
            <a:r>
              <a:rPr lang="en-US" dirty="0"/>
              <a:t> </a:t>
            </a:r>
            <a:r>
              <a:rPr lang="en-US" dirty="0" err="1"/>
              <a:t>fillna</a:t>
            </a:r>
            <a:r>
              <a:rPr lang="en-US" dirty="0"/>
              <a:t>(), que </a:t>
            </a:r>
            <a:r>
              <a:rPr lang="en-US" dirty="0" err="1"/>
              <a:t>retorna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cópia</a:t>
            </a:r>
            <a:r>
              <a:rPr lang="en-US" dirty="0"/>
              <a:t> da </a:t>
            </a:r>
            <a:r>
              <a:rPr lang="en-US" i="1" dirty="0"/>
              <a:t>Series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do </a:t>
            </a:r>
            <a:r>
              <a:rPr lang="en-US" i="1" dirty="0" err="1"/>
              <a:t>DataFrame</a:t>
            </a:r>
            <a:r>
              <a:rPr lang="en-US" dirty="0"/>
              <a:t> com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ausentes</a:t>
            </a:r>
            <a:r>
              <a:rPr lang="en-US" dirty="0"/>
              <a:t> </a:t>
            </a:r>
            <a:r>
              <a:rPr lang="en-US" dirty="0" err="1"/>
              <a:t>substituídos</a:t>
            </a:r>
            <a:r>
              <a:rPr lang="en-US" dirty="0"/>
              <a:t> por um de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escolha</a:t>
            </a:r>
            <a:r>
              <a:rPr lang="en-US" dirty="0"/>
              <a:t>.</a:t>
            </a:r>
            <a:endParaRPr lang="en-US" dirty="0" err="1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7/10/2020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656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1" dirty="0" err="1">
                <a:latin typeface="Segoe UI"/>
                <a:cs typeface="Segoe UI"/>
              </a:rPr>
              <a:t>Removendo</a:t>
            </a:r>
            <a:r>
              <a:rPr lang="en-US" sz="900" b="1" dirty="0">
                <a:latin typeface="Segoe UI"/>
                <a:cs typeface="Segoe UI"/>
              </a:rPr>
              <a:t> dados </a:t>
            </a:r>
            <a:r>
              <a:rPr lang="en-US" sz="900" b="1" dirty="0" err="1">
                <a:latin typeface="Segoe UI"/>
                <a:cs typeface="Segoe UI"/>
              </a:rPr>
              <a:t>duplicados</a:t>
            </a:r>
            <a:endParaRPr lang="en-US" sz="900" b="1" kern="1200" dirty="0" err="1">
              <a:solidFill>
                <a:schemeClr val="tx1"/>
              </a:solidFill>
              <a:effectLst/>
              <a:latin typeface="Segoe UI"/>
              <a:cs typeface="Segoe UI"/>
            </a:endParaRPr>
          </a:p>
          <a:p>
            <a:r>
              <a:rPr lang="en-US" dirty="0" err="1"/>
              <a:t>Além</a:t>
            </a:r>
            <a:r>
              <a:rPr lang="en-US" dirty="0"/>
              <a:t> dos dados </a:t>
            </a:r>
            <a:r>
              <a:rPr lang="en-US" dirty="0" err="1"/>
              <a:t>ausentes</a:t>
            </a:r>
            <a:r>
              <a:rPr lang="en-US" dirty="0"/>
              <a:t>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frequentemente</a:t>
            </a:r>
            <a:r>
              <a:rPr lang="en-US" dirty="0"/>
              <a:t> </a:t>
            </a:r>
            <a:r>
              <a:rPr lang="en-US" dirty="0" err="1"/>
              <a:t>encontrará</a:t>
            </a:r>
            <a:r>
              <a:rPr lang="en-US" dirty="0"/>
              <a:t> dados </a:t>
            </a:r>
            <a:r>
              <a:rPr lang="en-US" dirty="0" err="1"/>
              <a:t>duplicados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conjuntos de dados do </a:t>
            </a:r>
            <a:r>
              <a:rPr lang="en-US" dirty="0" err="1"/>
              <a:t>mundo</a:t>
            </a:r>
            <a:r>
              <a:rPr lang="en-US" dirty="0"/>
              <a:t> real. </a:t>
            </a:r>
            <a:r>
              <a:rPr lang="en-US" dirty="0" err="1"/>
              <a:t>Felizmente</a:t>
            </a:r>
            <a:r>
              <a:rPr lang="en-US" dirty="0"/>
              <a:t>, o Pandas </a:t>
            </a:r>
            <a:r>
              <a:rPr lang="en-US" dirty="0" err="1"/>
              <a:t>fornece</a:t>
            </a:r>
            <a:r>
              <a:rPr lang="en-US" dirty="0"/>
              <a:t> um </a:t>
            </a:r>
            <a:r>
              <a:rPr lang="en-US" dirty="0" err="1"/>
              <a:t>meio</a:t>
            </a:r>
            <a:r>
              <a:rPr lang="en-US" dirty="0"/>
              <a:t>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detectar</a:t>
            </a:r>
            <a:r>
              <a:rPr lang="en-US" dirty="0"/>
              <a:t> e remover entradas </a:t>
            </a:r>
            <a:r>
              <a:rPr lang="en-US" dirty="0" err="1"/>
              <a:t>duplicadas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sz="900">
              <a:latin typeface="Segoe UI" panose="020B0502040204020203" pitchFamily="34" charset="0"/>
            </a:endParaRPr>
          </a:p>
          <a:p>
            <a:r>
              <a:rPr lang="en-US" sz="900" b="1" dirty="0" err="1">
                <a:latin typeface="Segoe UI"/>
                <a:cs typeface="Segoe UI"/>
              </a:rPr>
              <a:t>Identificando</a:t>
            </a:r>
            <a:r>
              <a:rPr lang="en-US" sz="900" b="1" dirty="0">
                <a:latin typeface="Segoe UI"/>
                <a:cs typeface="Segoe UI"/>
              </a:rPr>
              <a:t> </a:t>
            </a:r>
            <a:r>
              <a:rPr lang="en-US" sz="900" b="1" dirty="0" err="1">
                <a:latin typeface="Segoe UI"/>
                <a:cs typeface="Segoe UI"/>
              </a:rPr>
              <a:t>duplicatas</a:t>
            </a:r>
            <a:r>
              <a:rPr lang="en-US" sz="900" b="1" dirty="0">
                <a:latin typeface="Segoe UI"/>
                <a:cs typeface="Segoe UI"/>
              </a:rPr>
              <a:t>: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 </a:t>
            </a:r>
            <a:r>
              <a:rPr lang="en-US" sz="900" b="1" i="1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duplicated</a:t>
            </a:r>
          </a:p>
          <a:p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duplicados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i="1" dirty="0"/>
              <a:t>duplicated</a:t>
            </a:r>
            <a:r>
              <a:rPr lang="en-US" dirty="0"/>
              <a:t> no Pandas, que </a:t>
            </a:r>
            <a:r>
              <a:rPr lang="en-US" dirty="0" err="1"/>
              <a:t>retorna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máscara</a:t>
            </a:r>
            <a:r>
              <a:rPr lang="en-US" dirty="0"/>
              <a:t> </a:t>
            </a:r>
            <a:r>
              <a:rPr lang="en-US" dirty="0" err="1"/>
              <a:t>booleana</a:t>
            </a:r>
            <a:r>
              <a:rPr lang="en-US" dirty="0"/>
              <a:t> </a:t>
            </a:r>
            <a:r>
              <a:rPr lang="en-US" dirty="0" err="1"/>
              <a:t>indicando</a:t>
            </a:r>
            <a:r>
              <a:rPr lang="en-US" dirty="0"/>
              <a:t> se </a:t>
            </a:r>
            <a:r>
              <a:rPr lang="en-US" dirty="0" err="1"/>
              <a:t>uma</a:t>
            </a:r>
            <a:r>
              <a:rPr lang="en-US" dirty="0"/>
              <a:t> entrada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i="1" dirty="0" err="1"/>
              <a:t>DataFrame</a:t>
            </a:r>
            <a:r>
              <a:rPr lang="en-US" dirty="0"/>
              <a:t>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duplicata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anterior. </a:t>
            </a:r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outro </a:t>
            </a: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DataFrame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sz="900">
              <a:latin typeface="Segoe UI" panose="020B0502040204020203" pitchFamily="34" charset="0"/>
            </a:endParaRPr>
          </a:p>
          <a:p>
            <a:r>
              <a:rPr lang="en-US" sz="900" b="1" dirty="0" err="1">
                <a:latin typeface="Segoe UI"/>
                <a:cs typeface="Segoe UI"/>
              </a:rPr>
              <a:t>Descartando</a:t>
            </a:r>
            <a:r>
              <a:rPr lang="en-US" sz="900" b="1" dirty="0">
                <a:latin typeface="Segoe UI"/>
                <a:cs typeface="Segoe UI"/>
              </a:rPr>
              <a:t> </a:t>
            </a:r>
            <a:r>
              <a:rPr lang="en-US" sz="900" b="1" dirty="0" err="1">
                <a:latin typeface="Segoe UI"/>
                <a:cs typeface="Segoe UI"/>
              </a:rPr>
              <a:t>duplicatas</a:t>
            </a:r>
            <a:r>
              <a:rPr lang="en-US" sz="900" b="1" kern="1200" dirty="0">
                <a:solidFill>
                  <a:schemeClr val="tx1"/>
                </a:solidFill>
                <a:effectLst/>
                <a:latin typeface="Segoe UI"/>
                <a:cs typeface="Segoe UI"/>
              </a:rPr>
              <a:t>: </a:t>
            </a:r>
            <a:r>
              <a:rPr lang="en-US" sz="900" b="1" i="1" kern="1200" dirty="0" err="1">
                <a:solidFill>
                  <a:schemeClr val="tx1"/>
                </a:solidFill>
                <a:effectLst/>
                <a:latin typeface="Segoe UI"/>
                <a:cs typeface="Segoe UI"/>
              </a:rPr>
              <a:t>drop</a:t>
            </a:r>
            <a:r>
              <a:rPr lang="en-US" sz="900" b="1" kern="1200" dirty="0" err="1">
                <a:solidFill>
                  <a:schemeClr val="tx1"/>
                </a:solidFill>
                <a:effectLst/>
                <a:latin typeface="Segoe UI"/>
                <a:cs typeface="Segoe UI"/>
              </a:rPr>
              <a:t>_</a:t>
            </a:r>
            <a:r>
              <a:rPr lang="en-US" sz="900" b="1" i="1" kern="1200" dirty="0" err="1">
                <a:solidFill>
                  <a:schemeClr val="tx1"/>
                </a:solidFill>
                <a:effectLst/>
                <a:latin typeface="Segoe UI"/>
                <a:cs typeface="Segoe UI"/>
              </a:rPr>
              <a:t>duplicates</a:t>
            </a:r>
            <a:endParaRPr lang="en-US" sz="900" b="1" kern="1200" dirty="0" err="1">
              <a:solidFill>
                <a:schemeClr val="tx1"/>
              </a:solidFill>
              <a:effectLst/>
              <a:latin typeface="Segoe UI"/>
              <a:cs typeface="Segoe UI"/>
            </a:endParaRPr>
          </a:p>
          <a:p>
            <a:r>
              <a:rPr lang="en-US" dirty="0" err="1">
                <a:cs typeface="Calibri"/>
              </a:rPr>
              <a:t>drop_duplicates</a:t>
            </a:r>
            <a:r>
              <a:rPr lang="en-US" dirty="0">
                <a:cs typeface="Calibri"/>
              </a:rPr>
              <a:t> </a:t>
            </a:r>
            <a:r>
              <a:rPr lang="en-US" dirty="0" err="1"/>
              <a:t>simplesmente</a:t>
            </a:r>
            <a:r>
              <a:rPr lang="en-US" dirty="0"/>
              <a:t> </a:t>
            </a:r>
            <a:r>
              <a:rPr lang="en-US" dirty="0" err="1"/>
              <a:t>retorna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cópia</a:t>
            </a:r>
            <a:r>
              <a:rPr lang="en-US" dirty="0"/>
              <a:t> dos dados para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quais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duplicados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i="1" dirty="0"/>
              <a:t>False</a:t>
            </a:r>
            <a:endParaRPr lang="en-US" i="1" dirty="0" err="1"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7/10/2020 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492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err="1"/>
              <a:t>Combinando</a:t>
            </a:r>
            <a:r>
              <a:rPr lang="en-US" b="1" dirty="0"/>
              <a:t> conjuntos de dados: merge e join</a:t>
            </a:r>
            <a:endParaRPr lang="pt-BR" dirty="0"/>
          </a:p>
          <a:p>
            <a:pPr>
              <a:defRPr/>
            </a:pP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análises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interessantes</a:t>
            </a:r>
            <a:r>
              <a:rPr lang="en-US" dirty="0"/>
              <a:t>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vêm</a:t>
            </a:r>
            <a:r>
              <a:rPr lang="en-US" dirty="0"/>
              <a:t> de dados </a:t>
            </a:r>
            <a:r>
              <a:rPr lang="en-US" dirty="0" err="1"/>
              <a:t>combinados</a:t>
            </a:r>
            <a:r>
              <a:rPr lang="en-US" dirty="0"/>
              <a:t> de </a:t>
            </a:r>
            <a:r>
              <a:rPr lang="en-US" dirty="0" err="1"/>
              <a:t>mais</a:t>
            </a:r>
            <a:r>
              <a:rPr lang="en-US" dirty="0"/>
              <a:t> de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fonte</a:t>
            </a:r>
            <a:r>
              <a:rPr lang="en-US" dirty="0"/>
              <a:t>. Por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motivo</a:t>
            </a:r>
            <a:r>
              <a:rPr lang="en-US" dirty="0"/>
              <a:t>, o Pandas </a:t>
            </a:r>
            <a:r>
              <a:rPr lang="en-US" dirty="0" err="1"/>
              <a:t>fornece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mesclagem</a:t>
            </a:r>
            <a:r>
              <a:rPr lang="en-US" dirty="0"/>
              <a:t> e </a:t>
            </a:r>
            <a:r>
              <a:rPr lang="en-US" dirty="0" err="1"/>
              <a:t>junção</a:t>
            </a:r>
            <a:r>
              <a:rPr lang="en-US" dirty="0"/>
              <a:t> de conjuntos de dados para </a:t>
            </a:r>
            <a:r>
              <a:rPr lang="en-US" dirty="0" err="1"/>
              <a:t>facilitar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trabalho</a:t>
            </a:r>
            <a:r>
              <a:rPr lang="en-US" dirty="0"/>
              <a:t> </a:t>
            </a:r>
            <a:r>
              <a:rPr lang="en-US" dirty="0" err="1"/>
              <a:t>necessário</a:t>
            </a:r>
            <a:r>
              <a:rPr lang="en-US" dirty="0"/>
              <a:t>:</a:t>
            </a:r>
          </a:p>
          <a:p>
            <a:pPr>
              <a:defRPr/>
            </a:pP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 err="1"/>
              <a:t>pandas.merge</a:t>
            </a:r>
            <a:r>
              <a:rPr lang="en-US" dirty="0"/>
              <a:t> </a:t>
            </a:r>
            <a:r>
              <a:rPr lang="en-US" dirty="0" err="1"/>
              <a:t>conecta</a:t>
            </a:r>
            <a:r>
              <a:rPr lang="en-US" dirty="0"/>
              <a:t> </a:t>
            </a:r>
            <a:r>
              <a:rPr lang="en-US" dirty="0" err="1"/>
              <a:t>linhas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DataFrames</a:t>
            </a:r>
            <a:r>
              <a:rPr lang="en-US" dirty="0"/>
              <a:t> com base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chaves</a:t>
            </a:r>
            <a:r>
              <a:rPr lang="en-US" dirty="0"/>
              <a:t>. </a:t>
            </a:r>
          </a:p>
          <a:p>
            <a:pPr marL="171450" indent="-171450">
              <a:buFont typeface="Arial"/>
              <a:buChar char="•"/>
              <a:defRPr/>
            </a:pPr>
            <a:r>
              <a:rPr lang="en-US" b="1" dirty="0" err="1"/>
              <a:t>pandas.concat</a:t>
            </a:r>
            <a:r>
              <a:rPr lang="en-US" dirty="0"/>
              <a:t> </a:t>
            </a:r>
            <a:r>
              <a:rPr lang="en-US" dirty="0" err="1"/>
              <a:t>concatena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“</a:t>
            </a:r>
            <a:r>
              <a:rPr lang="en-US" dirty="0" err="1"/>
              <a:t>empilha</a:t>
            </a:r>
            <a:r>
              <a:rPr lang="en-US" dirty="0"/>
              <a:t>”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juntos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um </a:t>
            </a:r>
            <a:r>
              <a:rPr lang="en-US" dirty="0" err="1"/>
              <a:t>eixo</a:t>
            </a:r>
            <a:r>
              <a:rPr lang="en-US" dirty="0"/>
              <a:t>. 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  <a:defRPr/>
            </a:pPr>
            <a:r>
              <a:rPr lang="en-US" dirty="0"/>
              <a:t>O </a:t>
            </a:r>
            <a:r>
              <a:rPr lang="en-US" dirty="0" err="1"/>
              <a:t>método</a:t>
            </a:r>
            <a:r>
              <a:rPr lang="en-US" b="1" dirty="0"/>
              <a:t> </a:t>
            </a:r>
            <a:r>
              <a:rPr lang="en-US" b="1" dirty="0" err="1"/>
              <a:t>combine_first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junte</a:t>
            </a:r>
            <a:r>
              <a:rPr lang="en-US" dirty="0"/>
              <a:t> dados </a:t>
            </a:r>
            <a:r>
              <a:rPr lang="en-US" dirty="0" err="1"/>
              <a:t>sobrepostos</a:t>
            </a:r>
            <a:r>
              <a:rPr lang="en-US" dirty="0"/>
              <a:t> para </a:t>
            </a: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ausentes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 com </a:t>
            </a:r>
            <a:r>
              <a:rPr lang="en-US" dirty="0" err="1"/>
              <a:t>valores</a:t>
            </a:r>
            <a:r>
              <a:rPr lang="en-US" dirty="0"/>
              <a:t> de outro.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b="1" dirty="0" err="1"/>
              <a:t>Categorias</a:t>
            </a:r>
            <a:r>
              <a:rPr lang="en-US" b="1" dirty="0"/>
              <a:t> de </a:t>
            </a:r>
            <a:r>
              <a:rPr lang="en-US" b="1" dirty="0" err="1"/>
              <a:t>junções</a:t>
            </a:r>
            <a:endParaRPr lang="en-US" dirty="0" err="1"/>
          </a:p>
          <a:p>
            <a:pPr>
              <a:defRPr/>
            </a:pPr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i="1" dirty="0"/>
              <a:t>merge</a:t>
            </a:r>
            <a:r>
              <a:rPr lang="en-US" dirty="0"/>
              <a:t> </a:t>
            </a:r>
            <a:r>
              <a:rPr lang="en-US" dirty="0" err="1"/>
              <a:t>realiza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junções</a:t>
            </a:r>
            <a:r>
              <a:rPr lang="en-US" dirty="0"/>
              <a:t>: um para um, </a:t>
            </a:r>
            <a:r>
              <a:rPr lang="en-US" dirty="0" err="1"/>
              <a:t>muitos</a:t>
            </a:r>
            <a:r>
              <a:rPr lang="en-US" dirty="0"/>
              <a:t> para um e </a:t>
            </a:r>
            <a:r>
              <a:rPr lang="en-US" dirty="0" err="1"/>
              <a:t>muitos</a:t>
            </a:r>
            <a:r>
              <a:rPr lang="en-US" dirty="0"/>
              <a:t> para </a:t>
            </a:r>
            <a:r>
              <a:rPr lang="en-US" dirty="0" err="1"/>
              <a:t>muitos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chamada</a:t>
            </a:r>
            <a:r>
              <a:rPr lang="en-US" dirty="0"/>
              <a:t> de </a:t>
            </a:r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básica</a:t>
            </a:r>
            <a:r>
              <a:rPr lang="en-US" dirty="0"/>
              <a:t> para </a:t>
            </a:r>
            <a:r>
              <a:rPr lang="en-US" dirty="0" err="1"/>
              <a:t>implementar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</a:t>
            </a:r>
            <a:r>
              <a:rPr lang="en-US" dirty="0" err="1"/>
              <a:t>elas</a:t>
            </a:r>
            <a:r>
              <a:rPr lang="en-US" dirty="0"/>
              <a:t> e </a:t>
            </a:r>
            <a:r>
              <a:rPr lang="en-US" dirty="0" err="1"/>
              <a:t>examinaremos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três</a:t>
            </a:r>
            <a:r>
              <a:rPr lang="en-US" dirty="0"/>
              <a:t> (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precisará</a:t>
            </a:r>
            <a:r>
              <a:rPr lang="en-US" dirty="0"/>
              <a:t> das </a:t>
            </a:r>
            <a:r>
              <a:rPr lang="en-US" dirty="0" err="1"/>
              <a:t>três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 da </a:t>
            </a:r>
            <a:r>
              <a:rPr lang="en-US" dirty="0" err="1"/>
              <a:t>pesquisa</a:t>
            </a:r>
            <a:r>
              <a:rPr lang="en-US" dirty="0"/>
              <a:t> de dados, </a:t>
            </a:r>
            <a:r>
              <a:rPr lang="en-US" dirty="0" err="1"/>
              <a:t>dependendo</a:t>
            </a:r>
            <a:r>
              <a:rPr lang="en-US" dirty="0"/>
              <a:t> dos dados). </a:t>
            </a:r>
            <a:r>
              <a:rPr lang="en-US" dirty="0" err="1"/>
              <a:t>Começaremos</a:t>
            </a:r>
            <a:r>
              <a:rPr lang="en-US" dirty="0"/>
              <a:t> com </a:t>
            </a:r>
            <a:r>
              <a:rPr lang="en-US" dirty="0" err="1"/>
              <a:t>junções</a:t>
            </a:r>
            <a:r>
              <a:rPr lang="en-US" dirty="0"/>
              <a:t> </a:t>
            </a:r>
            <a:r>
              <a:rPr lang="en-US" dirty="0" err="1"/>
              <a:t>individuais</a:t>
            </a:r>
            <a:r>
              <a:rPr lang="en-US" dirty="0"/>
              <a:t>,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o </a:t>
            </a: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simples.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b="1" dirty="0" err="1"/>
              <a:t>Concatenação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NumPy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dirty="0"/>
              <a:t>A </a:t>
            </a:r>
            <a:r>
              <a:rPr lang="en-US" dirty="0" err="1"/>
              <a:t>concatenação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pandas é </a:t>
            </a:r>
            <a:r>
              <a:rPr lang="en-US" dirty="0" err="1"/>
              <a:t>criada</a:t>
            </a:r>
            <a:r>
              <a:rPr lang="en-US" dirty="0"/>
              <a:t> a </a:t>
            </a:r>
            <a:r>
              <a:rPr lang="en-US" dirty="0" err="1"/>
              <a:t>partir</a:t>
            </a:r>
            <a:r>
              <a:rPr lang="en-US" dirty="0"/>
              <a:t> da </a:t>
            </a:r>
            <a:r>
              <a:rPr lang="en-US" dirty="0" err="1"/>
              <a:t>funcionalidade</a:t>
            </a:r>
            <a:r>
              <a:rPr lang="en-US" dirty="0"/>
              <a:t> de </a:t>
            </a:r>
            <a:r>
              <a:rPr lang="en-US" dirty="0" err="1"/>
              <a:t>concatenação</a:t>
            </a:r>
            <a:r>
              <a:rPr lang="en-US" dirty="0"/>
              <a:t> para </a:t>
            </a:r>
            <a:r>
              <a:rPr lang="en-US" dirty="0" err="1"/>
              <a:t>matrizes</a:t>
            </a:r>
            <a:r>
              <a:rPr lang="en-US" dirty="0"/>
              <a:t> (</a:t>
            </a:r>
            <a:r>
              <a:rPr lang="en-US" i="1" dirty="0"/>
              <a:t>arrays</a:t>
            </a:r>
            <a:r>
              <a:rPr lang="en-US" dirty="0"/>
              <a:t>) NumPy.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b="1" dirty="0" err="1"/>
              <a:t>Concatenação</a:t>
            </a:r>
            <a:r>
              <a:rPr lang="en-US" b="1" dirty="0"/>
              <a:t> </a:t>
            </a:r>
            <a:r>
              <a:rPr lang="en-US" b="1" dirty="0" err="1"/>
              <a:t>em</a:t>
            </a:r>
            <a:r>
              <a:rPr lang="en-US" b="1" dirty="0"/>
              <a:t> Pandas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dirty="0"/>
              <a:t>O Pandas </a:t>
            </a:r>
            <a:r>
              <a:rPr lang="en-US" dirty="0" err="1"/>
              <a:t>possui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, </a:t>
            </a:r>
            <a:r>
              <a:rPr lang="en-US" dirty="0" err="1"/>
              <a:t>pd.concat</a:t>
            </a:r>
            <a:r>
              <a:rPr lang="en-US" dirty="0"/>
              <a:t>(), que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usada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concatenação</a:t>
            </a:r>
            <a:r>
              <a:rPr lang="en-US" dirty="0"/>
              <a:t> simples de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i="1" dirty="0"/>
              <a:t>Series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i="1" dirty="0" err="1"/>
              <a:t>DataFrame</a:t>
            </a:r>
            <a:r>
              <a:rPr lang="en-US" dirty="0"/>
              <a:t> da </a:t>
            </a:r>
            <a:r>
              <a:rPr lang="en-US" dirty="0" err="1"/>
              <a:t>mesma</a:t>
            </a:r>
            <a:r>
              <a:rPr lang="en-US" dirty="0"/>
              <a:t> </a:t>
            </a:r>
            <a:r>
              <a:rPr lang="en-US" dirty="0" err="1"/>
              <a:t>maneira</a:t>
            </a:r>
            <a:r>
              <a:rPr lang="en-US" dirty="0"/>
              <a:t> que </a:t>
            </a:r>
            <a:r>
              <a:rPr lang="en-US" dirty="0" err="1"/>
              <a:t>np.concatenate</a:t>
            </a:r>
            <a:r>
              <a:rPr lang="en-US" dirty="0"/>
              <a:t>() </a:t>
            </a:r>
            <a:r>
              <a:rPr lang="en-US" dirty="0" err="1"/>
              <a:t>faz</a:t>
            </a:r>
            <a:r>
              <a:rPr lang="en-US" dirty="0"/>
              <a:t> com </a:t>
            </a:r>
            <a:r>
              <a:rPr lang="en-US" dirty="0" err="1"/>
              <a:t>ndarrays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b="1" dirty="0" err="1"/>
              <a:t>Concatenação</a:t>
            </a:r>
            <a:r>
              <a:rPr lang="en-US" b="1" dirty="0"/>
              <a:t> com </a:t>
            </a:r>
            <a:r>
              <a:rPr lang="en-US" b="1" i="1" dirty="0"/>
              <a:t>joins</a:t>
            </a: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dirty="0" err="1"/>
              <a:t>Assim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fez </a:t>
            </a:r>
            <a:r>
              <a:rPr lang="en-US" dirty="0" err="1"/>
              <a:t>acima</a:t>
            </a:r>
            <a:r>
              <a:rPr lang="en-US" dirty="0"/>
              <a:t> com o merge,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junções</a:t>
            </a:r>
            <a:r>
              <a:rPr lang="en-US" dirty="0"/>
              <a:t> </a:t>
            </a:r>
            <a:r>
              <a:rPr lang="en-US" dirty="0" err="1"/>
              <a:t>internas</a:t>
            </a:r>
            <a:r>
              <a:rPr lang="en-US" dirty="0"/>
              <a:t> e </a:t>
            </a:r>
            <a:r>
              <a:rPr lang="en-US" dirty="0" err="1"/>
              <a:t>externas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concatenar</a:t>
            </a:r>
            <a:r>
              <a:rPr lang="en-US" dirty="0"/>
              <a:t> </a:t>
            </a:r>
            <a:r>
              <a:rPr lang="en-US" dirty="0" err="1"/>
              <a:t>DataFrames</a:t>
            </a:r>
            <a:r>
              <a:rPr lang="en-US" dirty="0"/>
              <a:t> com </a:t>
            </a:r>
            <a:r>
              <a:rPr lang="en-US" dirty="0" err="1"/>
              <a:t>diferentes</a:t>
            </a:r>
            <a:r>
              <a:rPr lang="en-US" dirty="0"/>
              <a:t> conjuntos de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colunas</a:t>
            </a:r>
            <a:r>
              <a:rPr lang="en-US" dirty="0"/>
              <a:t>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7/10/2020 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223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b="1" dirty="0" err="1"/>
              <a:t>Estatística</a:t>
            </a:r>
            <a:r>
              <a:rPr lang="en-US" b="1" dirty="0"/>
              <a:t> e </a:t>
            </a:r>
            <a:r>
              <a:rPr lang="en-US" b="1" dirty="0" err="1"/>
              <a:t>visualização</a:t>
            </a:r>
            <a:r>
              <a:rPr lang="en-US" b="1" dirty="0"/>
              <a:t> </a:t>
            </a:r>
            <a:r>
              <a:rPr lang="en-US" b="1" dirty="0" err="1"/>
              <a:t>exploratória</a:t>
            </a:r>
            <a:endParaRPr lang="pt-BR" dirty="0" err="1"/>
          </a:p>
          <a:p>
            <a:pPr>
              <a:defRPr/>
            </a:pPr>
            <a:r>
              <a:rPr lang="en-US" dirty="0" err="1"/>
              <a:t>Freqüentemente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pesquisar</a:t>
            </a:r>
            <a:r>
              <a:rPr lang="en-US" dirty="0"/>
              <a:t> um novo conjunto de dados, é </a:t>
            </a:r>
            <a:r>
              <a:rPr lang="en-US" dirty="0" err="1"/>
              <a:t>inestimável</a:t>
            </a:r>
            <a:r>
              <a:rPr lang="en-US" dirty="0"/>
              <a:t>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de alto </a:t>
            </a:r>
            <a:r>
              <a:rPr lang="en-US" dirty="0" err="1"/>
              <a:t>nível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o que o conjunto de dados </a:t>
            </a:r>
            <a:r>
              <a:rPr lang="en-US" dirty="0" err="1"/>
              <a:t>contém</a:t>
            </a:r>
            <a:r>
              <a:rPr lang="en-US" dirty="0"/>
              <a:t>. No </a:t>
            </a:r>
            <a:r>
              <a:rPr lang="en-US" dirty="0" err="1"/>
              <a:t>início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seção</a:t>
            </a:r>
            <a:r>
              <a:rPr lang="en-US" dirty="0"/>
              <a:t>, </a:t>
            </a:r>
            <a:r>
              <a:rPr lang="en-US" dirty="0" err="1"/>
              <a:t>discutimos</a:t>
            </a:r>
            <a:r>
              <a:rPr lang="en-US" dirty="0"/>
              <a:t> o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DataFrame.info, </a:t>
            </a:r>
            <a:r>
              <a:rPr lang="en-US" dirty="0" err="1"/>
              <a:t>DataFrame.head</a:t>
            </a:r>
            <a:r>
              <a:rPr lang="en-US" dirty="0"/>
              <a:t> e </a:t>
            </a:r>
            <a:r>
              <a:rPr lang="en-US" dirty="0" err="1"/>
              <a:t>DataFrame.tail</a:t>
            </a:r>
            <a:r>
              <a:rPr lang="en-US" dirty="0"/>
              <a:t> para </a:t>
            </a:r>
            <a:r>
              <a:rPr lang="en-US" dirty="0" err="1"/>
              <a:t>examinar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aspectos</a:t>
            </a:r>
            <a:r>
              <a:rPr lang="en-US" dirty="0"/>
              <a:t> de um </a:t>
            </a:r>
            <a:r>
              <a:rPr lang="en-US" dirty="0" err="1"/>
              <a:t>DataFrame</a:t>
            </a:r>
            <a:r>
              <a:rPr lang="en-US" dirty="0"/>
              <a:t>. </a:t>
            </a:r>
            <a:r>
              <a:rPr lang="en-US" dirty="0" err="1"/>
              <a:t>Embora</a:t>
            </a:r>
            <a:r>
              <a:rPr lang="en-US" dirty="0"/>
              <a:t>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sejam</a:t>
            </a:r>
            <a:r>
              <a:rPr lang="en-US" dirty="0"/>
              <a:t> </a:t>
            </a:r>
            <a:r>
              <a:rPr lang="en-US" dirty="0" err="1"/>
              <a:t>críticos</a:t>
            </a:r>
            <a:r>
              <a:rPr lang="en-US" dirty="0"/>
              <a:t>, </a:t>
            </a:r>
            <a:r>
              <a:rPr lang="en-US" dirty="0" err="1"/>
              <a:t>eles</a:t>
            </a:r>
            <a:r>
              <a:rPr lang="en-US" dirty="0"/>
              <a:t>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insuficientes</a:t>
            </a:r>
            <a:r>
              <a:rPr lang="en-US" dirty="0"/>
              <a:t> para </a:t>
            </a:r>
            <a:r>
              <a:rPr lang="en-US" dirty="0" err="1"/>
              <a:t>obter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</a:t>
            </a:r>
            <a:r>
              <a:rPr lang="en-US" dirty="0" err="1"/>
              <a:t>suficientes</a:t>
            </a:r>
            <a:r>
              <a:rPr lang="en-US" dirty="0"/>
              <a:t> para saber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abordar</a:t>
            </a:r>
            <a:r>
              <a:rPr lang="en-US" dirty="0"/>
              <a:t> um novo conjunto de dados. É </a:t>
            </a:r>
            <a:r>
              <a:rPr lang="en-US" dirty="0" err="1"/>
              <a:t>aqui</a:t>
            </a:r>
            <a:r>
              <a:rPr lang="en-US" dirty="0"/>
              <a:t> que </a:t>
            </a:r>
            <a:r>
              <a:rPr lang="en-US" dirty="0" err="1"/>
              <a:t>entram</a:t>
            </a:r>
            <a:r>
              <a:rPr lang="en-US" dirty="0"/>
              <a:t> as </a:t>
            </a:r>
            <a:r>
              <a:rPr lang="en-US" dirty="0" err="1"/>
              <a:t>estatísticas</a:t>
            </a:r>
            <a:r>
              <a:rPr lang="en-US" dirty="0"/>
              <a:t> e </a:t>
            </a:r>
            <a:r>
              <a:rPr lang="en-US" dirty="0" err="1"/>
              <a:t>visualizações</a:t>
            </a:r>
            <a:r>
              <a:rPr lang="en-US" dirty="0"/>
              <a:t> </a:t>
            </a:r>
            <a:r>
              <a:rPr lang="en-US" dirty="0" err="1"/>
              <a:t>exploratórias</a:t>
            </a:r>
            <a:r>
              <a:rPr lang="en-US" dirty="0"/>
              <a:t> dos conjuntos de dados.</a:t>
            </a:r>
          </a:p>
          <a:p>
            <a:pPr>
              <a:defRPr/>
            </a:pP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dirty="0"/>
              <a:t>Um dos </a:t>
            </a:r>
            <a:r>
              <a:rPr lang="en-US" dirty="0" err="1"/>
              <a:t>primeiros</a:t>
            </a:r>
            <a:r>
              <a:rPr lang="en-US" dirty="0"/>
              <a:t> </a:t>
            </a:r>
            <a:r>
              <a:rPr lang="en-US" dirty="0" err="1"/>
              <a:t>métodos</a:t>
            </a:r>
            <a:r>
              <a:rPr lang="en-US" dirty="0"/>
              <a:t> que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para </a:t>
            </a:r>
            <a:r>
              <a:rPr lang="en-US" dirty="0" err="1"/>
              <a:t>entender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conjunto de dados é o </a:t>
            </a:r>
            <a:r>
              <a:rPr lang="en-US" dirty="0" err="1"/>
              <a:t>DataFrame.shape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dirty="0"/>
              <a:t>Para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do </a:t>
            </a:r>
            <a:r>
              <a:rPr lang="en-US" dirty="0" err="1"/>
              <a:t>conteúdo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coluna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o </a:t>
            </a:r>
            <a:r>
              <a:rPr lang="en-US" dirty="0" err="1"/>
              <a:t>DataFrame.describe</a:t>
            </a:r>
            <a:r>
              <a:rPr lang="en-US" dirty="0"/>
              <a:t>, que </a:t>
            </a:r>
            <a:r>
              <a:rPr lang="en-US" dirty="0" err="1"/>
              <a:t>retorna</a:t>
            </a:r>
            <a:r>
              <a:rPr lang="en-US" dirty="0"/>
              <a:t> o valor </a:t>
            </a:r>
            <a:r>
              <a:rPr lang="en-US" dirty="0" err="1"/>
              <a:t>máximo</a:t>
            </a:r>
            <a:r>
              <a:rPr lang="en-US" dirty="0"/>
              <a:t>, o valor </a:t>
            </a:r>
            <a:r>
              <a:rPr lang="en-US" dirty="0" err="1"/>
              <a:t>mínimo</a:t>
            </a:r>
            <a:r>
              <a:rPr lang="en-US" dirty="0"/>
              <a:t>, a </a:t>
            </a:r>
            <a:r>
              <a:rPr lang="en-US" dirty="0" err="1"/>
              <a:t>média</a:t>
            </a:r>
            <a:r>
              <a:rPr lang="en-US" dirty="0"/>
              <a:t> e o </a:t>
            </a:r>
            <a:r>
              <a:rPr lang="en-US" dirty="0" err="1"/>
              <a:t>desvio</a:t>
            </a:r>
            <a:r>
              <a:rPr lang="en-US" dirty="0"/>
              <a:t> </a:t>
            </a:r>
            <a:r>
              <a:rPr lang="en-US" dirty="0" err="1"/>
              <a:t>padrão</a:t>
            </a:r>
            <a:r>
              <a:rPr lang="en-US" dirty="0"/>
              <a:t> dos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numéricos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coluna</a:t>
            </a:r>
            <a:r>
              <a:rPr lang="en-US" dirty="0"/>
              <a:t>, </a:t>
            </a:r>
            <a:r>
              <a:rPr lang="en-US" dirty="0" err="1"/>
              <a:t>além</a:t>
            </a:r>
            <a:r>
              <a:rPr lang="en-US" dirty="0"/>
              <a:t> dos </a:t>
            </a:r>
            <a:r>
              <a:rPr lang="en-US" dirty="0" err="1"/>
              <a:t>quartis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coluna</a:t>
            </a:r>
            <a:r>
              <a:rPr lang="en-US" dirty="0"/>
              <a:t>.</a:t>
            </a:r>
          </a:p>
          <a:p>
            <a:pPr>
              <a:defRPr/>
            </a:pPr>
            <a:r>
              <a:rPr lang="en-US" dirty="0"/>
              <a:t> </a:t>
            </a:r>
            <a:endParaRPr lang="en-US" dirty="0">
              <a:cs typeface="Calibri"/>
            </a:endParaRPr>
          </a:p>
          <a:p>
            <a:pPr>
              <a:defRPr/>
            </a:pPr>
            <a:r>
              <a:rPr lang="en-US" dirty="0"/>
              <a:t>Observe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examinar</a:t>
            </a:r>
            <a:r>
              <a:rPr lang="en-US" dirty="0"/>
              <a:t> </a:t>
            </a:r>
            <a:r>
              <a:rPr lang="en-US" dirty="0" err="1"/>
              <a:t>estatísticas</a:t>
            </a:r>
            <a:r>
              <a:rPr lang="en-US" dirty="0"/>
              <a:t> </a:t>
            </a:r>
            <a:r>
              <a:rPr lang="en-US" dirty="0" err="1"/>
              <a:t>descritivas</a:t>
            </a:r>
            <a:r>
              <a:rPr lang="en-US" dirty="0"/>
              <a:t> </a:t>
            </a:r>
            <a:r>
              <a:rPr lang="en-US" dirty="0" err="1"/>
              <a:t>específicas</a:t>
            </a:r>
            <a:r>
              <a:rPr lang="en-US" dirty="0"/>
              <a:t> para </a:t>
            </a:r>
            <a:r>
              <a:rPr lang="en-US" dirty="0" err="1"/>
              <a:t>colunas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precisar</a:t>
            </a:r>
            <a:r>
              <a:rPr lang="en-US" dirty="0"/>
              <a:t> </a:t>
            </a:r>
            <a:r>
              <a:rPr lang="en-US" dirty="0" err="1"/>
              <a:t>chamar</a:t>
            </a:r>
            <a:r>
              <a:rPr lang="en-US" dirty="0"/>
              <a:t> </a:t>
            </a:r>
            <a:r>
              <a:rPr lang="en-US" dirty="0" err="1"/>
              <a:t>DataFrame.describe</a:t>
            </a:r>
            <a:r>
              <a:rPr lang="en-US" dirty="0"/>
              <a:t>.</a:t>
            </a:r>
          </a:p>
          <a:p>
            <a:pPr>
              <a:defRPr/>
            </a:pPr>
            <a:br>
              <a:rPr lang="en-US" dirty="0"/>
            </a:br>
            <a:endParaRPr lang="en-US" dirty="0"/>
          </a:p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7/10/2020 2:39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169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err="1"/>
              <a:t>Vamos</a:t>
            </a:r>
            <a:r>
              <a:rPr lang="en-US" baseline="0" dirty="0"/>
              <a:t> </a:t>
            </a:r>
            <a:r>
              <a:rPr lang="en-US" baseline="0" dirty="0" err="1"/>
              <a:t>começar</a:t>
            </a:r>
            <a:r>
              <a:rPr lang="en-US" baseline="0" dirty="0"/>
              <a:t> o </a:t>
            </a:r>
            <a:r>
              <a:rPr lang="en-US" baseline="0" dirty="0" err="1"/>
              <a:t>curso</a:t>
            </a:r>
            <a:r>
              <a:rPr lang="en-US" baseline="0" dirty="0"/>
              <a:t> </a:t>
            </a:r>
            <a:r>
              <a:rPr lang="en-US" baseline="0" dirty="0" err="1"/>
              <a:t>assistindo</a:t>
            </a:r>
            <a:r>
              <a:rPr lang="en-US" baseline="0" dirty="0"/>
              <a:t> um </a:t>
            </a:r>
            <a:r>
              <a:rPr lang="en-US" baseline="0" dirty="0" err="1"/>
              <a:t>vídeo</a:t>
            </a:r>
            <a:r>
              <a:rPr lang="en-US" baseline="0" dirty="0"/>
              <a:t> de </a:t>
            </a:r>
            <a:r>
              <a:rPr lang="en-US" baseline="0" dirty="0" err="1"/>
              <a:t>pouco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de 2min que </a:t>
            </a:r>
            <a:r>
              <a:rPr lang="en-US" baseline="0" dirty="0" err="1"/>
              <a:t>ilustra</a:t>
            </a:r>
            <a:r>
              <a:rPr lang="en-US" baseline="0" dirty="0"/>
              <a:t> a </a:t>
            </a:r>
            <a:r>
              <a:rPr lang="en-US" baseline="0" dirty="0" err="1"/>
              <a:t>importância</a:t>
            </a:r>
            <a:r>
              <a:rPr lang="en-US" baseline="0" dirty="0"/>
              <a:t> da </a:t>
            </a:r>
            <a:r>
              <a:rPr lang="en-US" baseline="0" dirty="0" err="1"/>
              <a:t>Ciência</a:t>
            </a:r>
            <a:r>
              <a:rPr lang="en-US" baseline="0" dirty="0"/>
              <a:t> de Dados.</a:t>
            </a:r>
          </a:p>
          <a:p>
            <a:r>
              <a:rPr lang="en-US" baseline="0" dirty="0"/>
              <a:t>URL: https://</a:t>
            </a:r>
            <a:r>
              <a:rPr lang="en-US" baseline="0" dirty="0" err="1"/>
              <a:t>youtu.be</a:t>
            </a:r>
            <a:r>
              <a:rPr lang="en-US" baseline="0" dirty="0"/>
              <a:t>/</a:t>
            </a:r>
            <a:r>
              <a:rPr lang="en-US" baseline="0" dirty="0" err="1"/>
              <a:t>zvYwxHcgZdo</a:t>
            </a:r>
            <a:endParaRPr lang="en-US" baseline="0" dirty="0"/>
          </a:p>
          <a:p>
            <a:r>
              <a:rPr lang="en-US" baseline="0" dirty="0"/>
              <a:t>Original: https://channel9.msdn.com/Blogs/Azure/Virginia-Tech-Transforms-Life-Sciences-Research-with-Big-Data-Solution-in-Azure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91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7/10/2020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42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Como foi enfatizado no vídeo, "dados" são o objeto de trabalho da Ciência de Dados. Eles definem o mundo a nossa volta. A combinação de volumes massivos de dados e algoritmos que são, ao mesmo tempo, poderosos e eficientes o bastante para extrair sentido dos dados levaram a avanços na ciência, medicina e tecnologias, que hoje fazem parte do nosso dia-a-dia. Mas apesar de todos os avanços gerados por essa revolução dos dados, ela ainda é freada pela falta de um recurso: pessoas; mais precisamente, pessoas com habilidades técnicas em ciência de dados que podem navegar por este campo em crescimento e explicar as descobertas que fazem através dele para os outros.</a:t>
            </a:r>
          </a:p>
          <a:p>
            <a:endParaRPr lang="pt-BR" noProof="0" dirty="0"/>
          </a:p>
          <a:p>
            <a:r>
              <a:rPr lang="pt-BR" noProof="0" dirty="0"/>
              <a:t>Por exemplo, através da ciência de dados podemos:</a:t>
            </a:r>
          </a:p>
          <a:p>
            <a:pPr marL="171450" indent="-171450">
              <a:buFontTx/>
              <a:buChar char="-"/>
            </a:pPr>
            <a:r>
              <a:rPr lang="pt-BR" baseline="0" noProof="0" dirty="0"/>
              <a:t>Ajudar médicos a detectar tumores em ressonâncias magnéticas que seriam, de outro modo, pequenos demais para serem notados</a:t>
            </a:r>
          </a:p>
          <a:p>
            <a:pPr marL="171450" indent="-171450">
              <a:buFontTx/>
              <a:buChar char="-"/>
            </a:pPr>
            <a:r>
              <a:rPr lang="pt-BR" baseline="0" noProof="0" dirty="0"/>
              <a:t>Ajudar fazendeiros a aumentar a produtividade de suas colheitas e usar menos recursos como água e fertilizantes (agricultura 4.0)</a:t>
            </a:r>
          </a:p>
          <a:p>
            <a:pPr marL="171450" indent="-171450">
              <a:buFontTx/>
              <a:buChar char="-"/>
            </a:pPr>
            <a:r>
              <a:rPr lang="pt-BR" baseline="0" noProof="0" dirty="0"/>
              <a:t>Ajudar uma pessoa cega a identificar pessoas ou obstáculos na sua frente</a:t>
            </a:r>
          </a:p>
          <a:p>
            <a:pPr marL="171450" indent="-171450">
              <a:buFontTx/>
              <a:buChar char="-"/>
            </a:pPr>
            <a:r>
              <a:rPr lang="pt-BR" baseline="0" noProof="0" dirty="0"/>
              <a:t>Reduzir defeitos no processo de manufatura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pt-BR" baseline="0" noProof="0" dirty="0"/>
          </a:p>
          <a:p>
            <a:pPr defTabSz="914367">
              <a:lnSpc>
                <a:spcPct val="90000"/>
              </a:lnSpc>
              <a:spcAft>
                <a:spcPts val="333"/>
              </a:spcAft>
              <a:defRPr/>
            </a:pPr>
            <a:r>
              <a:rPr lang="pt-BR" baseline="0" noProof="0" dirty="0"/>
              <a:t>O </a:t>
            </a:r>
            <a:r>
              <a:rPr lang="pt-BR" dirty="0"/>
              <a:t>vídeo </a:t>
            </a:r>
            <a:r>
              <a:rPr lang="pt-BR" baseline="0" noProof="0" dirty="0"/>
              <a:t>que acabamos de assistir mostra o poder e a acessibilidade de processamento de big data em plataformas na nuvem como o Azure. O sequenciamento de DNA é uma tarefa dentro de </a:t>
            </a:r>
            <a:r>
              <a:rPr lang="pt-BR" dirty="0"/>
              <a:t>ciências</a:t>
            </a:r>
            <a:r>
              <a:rPr lang="pt-BR" baseline="0" noProof="0" dirty="0"/>
              <a:t> </a:t>
            </a:r>
            <a:r>
              <a:rPr lang="pt-BR" dirty="0"/>
              <a:t>biológicas</a:t>
            </a:r>
            <a:r>
              <a:rPr lang="pt-BR" baseline="0" noProof="0" dirty="0"/>
              <a:t> que tem o potencial de levar a uma vasta gama de avanços </a:t>
            </a:r>
            <a:r>
              <a:rPr lang="pt-BR" dirty="0"/>
              <a:t>médicos</a:t>
            </a:r>
            <a:r>
              <a:rPr lang="pt-BR" baseline="0" noProof="0" dirty="0"/>
              <a:t> e </a:t>
            </a:r>
            <a:r>
              <a:rPr lang="pt-BR" dirty="0"/>
              <a:t>farmacêuticos</a:t>
            </a:r>
            <a:r>
              <a:rPr lang="pt-BR" baseline="0" noProof="0" dirty="0"/>
              <a:t>. Porem, este tipo de analise requer muitos recursos para</a:t>
            </a:r>
            <a:r>
              <a:rPr lang="pt-BR" dirty="0"/>
              <a:t> </a:t>
            </a:r>
            <a:r>
              <a:rPr lang="pt-BR" baseline="0" noProof="0" dirty="0"/>
              <a:t> processamento e armazenamento, aos quais muito pesquisadores </a:t>
            </a:r>
            <a:r>
              <a:rPr lang="pt-BR" dirty="0"/>
              <a:t>não</a:t>
            </a:r>
            <a:r>
              <a:rPr lang="pt-BR" baseline="0" noProof="0" dirty="0"/>
              <a:t> tinham acesso até alguns anos </a:t>
            </a:r>
            <a:r>
              <a:rPr lang="pt-BR" dirty="0"/>
              <a:t>atrás</a:t>
            </a:r>
            <a:r>
              <a:rPr lang="pt-BR" baseline="0" noProof="0" dirty="0"/>
              <a:t>. Através de um </a:t>
            </a:r>
            <a:r>
              <a:rPr lang="pt-BR" baseline="0" noProof="0" dirty="0" err="1"/>
              <a:t>grant</a:t>
            </a:r>
            <a:r>
              <a:rPr lang="pt-BR" baseline="0" noProof="0" dirty="0"/>
              <a:t> (financiamento) do </a:t>
            </a:r>
            <a:r>
              <a:rPr lang="pt-BR" noProof="0" dirty="0" err="1"/>
              <a:t>National</a:t>
            </a:r>
            <a:r>
              <a:rPr lang="pt-BR" noProof="0" dirty="0"/>
              <a:t> Science Foundation em parceria com a Microsoft, um time de cientistas da </a:t>
            </a:r>
            <a:r>
              <a:rPr lang="pt-BR" dirty="0"/>
              <a:t>computação</a:t>
            </a:r>
            <a:r>
              <a:rPr lang="pt-BR" noProof="0" dirty="0"/>
              <a:t> da Virginia Tech resolveram este desafio desenvolvendo uma modelo de </a:t>
            </a:r>
            <a:r>
              <a:rPr lang="pt-BR" dirty="0"/>
              <a:t>computação</a:t>
            </a:r>
            <a:r>
              <a:rPr lang="pt-BR" noProof="0" dirty="0"/>
              <a:t> sob demanda, na nuvem usando serviços de dados e </a:t>
            </a:r>
            <a:r>
              <a:rPr lang="pt-BR" noProof="0" dirty="0" err="1"/>
              <a:t>analytics</a:t>
            </a:r>
            <a:r>
              <a:rPr lang="pt-BR" noProof="0" dirty="0"/>
              <a:t>. Ao passar a usar um modelo sob demanda, na nuvem, pesquisadores agora tem acesso mais </a:t>
            </a:r>
            <a:r>
              <a:rPr lang="pt-BR" dirty="0"/>
              <a:t>fácil</a:t>
            </a:r>
            <a:r>
              <a:rPr lang="pt-BR" noProof="0" dirty="0"/>
              <a:t> e barato a ferramentas e recursos de sequenciamento de DNA, podendo levar a progressos ainda mais </a:t>
            </a:r>
            <a:r>
              <a:rPr lang="pt-BR" dirty="0"/>
              <a:t>rápidos</a:t>
            </a:r>
            <a:r>
              <a:rPr lang="pt-BR" noProof="0" dirty="0"/>
              <a:t> e mais interessantes na pesquisa medica.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pt-BR" noProof="0" dirty="0"/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r>
              <a:rPr lang="pt-BR" noProof="0" dirty="0"/>
              <a:t>Este curso faz parte de uma série que visa cobrir esta lacuna de profissionais com habilidades </a:t>
            </a:r>
            <a:r>
              <a:rPr lang="pt-BR" dirty="0"/>
              <a:t>técnicas</a:t>
            </a:r>
            <a:r>
              <a:rPr lang="pt-BR" noProof="0" dirty="0"/>
              <a:t> para trabalhar com dados, particularmente com </a:t>
            </a:r>
            <a:r>
              <a:rPr lang="pt-BR" dirty="0"/>
              <a:t>ciência</a:t>
            </a:r>
            <a:r>
              <a:rPr lang="pt-BR" noProof="0" dirty="0"/>
              <a:t> de dados. Todo mundo deveria aprender um pouco sobre </a:t>
            </a:r>
            <a:r>
              <a:rPr lang="pt-BR" dirty="0"/>
              <a:t>ciência</a:t>
            </a:r>
            <a:r>
              <a:rPr lang="pt-BR" noProof="0" dirty="0"/>
              <a:t> de dados; </a:t>
            </a:r>
            <a:r>
              <a:rPr lang="pt-BR" dirty="0"/>
              <a:t>você</a:t>
            </a:r>
            <a:r>
              <a:rPr lang="pt-BR" noProof="0" dirty="0"/>
              <a:t> está aqui hoje porque </a:t>
            </a:r>
            <a:r>
              <a:rPr lang="pt-BR" dirty="0"/>
              <a:t>você</a:t>
            </a:r>
            <a:r>
              <a:rPr lang="pt-BR" noProof="0" dirty="0"/>
              <a:t> escolheu obter mais </a:t>
            </a:r>
            <a:r>
              <a:rPr lang="pt-BR" dirty="0"/>
              <a:t>informação</a:t>
            </a:r>
            <a:r>
              <a:rPr lang="pt-BR" noProof="0" dirty="0"/>
              <a:t> e habilidades neste campo vital, que cresce a cada dia. Este curso vai te dar uma </a:t>
            </a:r>
            <a:r>
              <a:rPr lang="pt-BR" dirty="0"/>
              <a:t>visão</a:t>
            </a:r>
            <a:r>
              <a:rPr lang="pt-BR" noProof="0" dirty="0"/>
              <a:t> geral das muitas habilidades fundamentais em </a:t>
            </a:r>
            <a:r>
              <a:rPr lang="pt-BR" dirty="0"/>
              <a:t>ciência</a:t>
            </a:r>
            <a:r>
              <a:rPr lang="pt-BR" noProof="0" dirty="0"/>
              <a:t> de dados usando duas das mais populares ferramentas no mundo dos dados: a linguagem de </a:t>
            </a:r>
            <a:r>
              <a:rPr lang="pt-BR" dirty="0"/>
              <a:t>programação</a:t>
            </a:r>
            <a:r>
              <a:rPr lang="pt-BR" noProof="0" dirty="0"/>
              <a:t> </a:t>
            </a:r>
            <a:r>
              <a:rPr lang="pt-BR" noProof="0" dirty="0" err="1"/>
              <a:t>python</a:t>
            </a:r>
            <a:r>
              <a:rPr lang="pt-BR" noProof="0" dirty="0"/>
              <a:t> e a interface </a:t>
            </a:r>
            <a:r>
              <a:rPr lang="pt-BR" noProof="0" dirty="0" err="1"/>
              <a:t>jupyter</a:t>
            </a:r>
            <a:r>
              <a:rPr lang="pt-BR" noProof="0" dirty="0"/>
              <a:t> notebook. Este curso vai te dar uma base solida em </a:t>
            </a:r>
            <a:r>
              <a:rPr lang="pt-BR" dirty="0"/>
              <a:t>ciência</a:t>
            </a:r>
            <a:r>
              <a:rPr lang="pt-BR" noProof="0" dirty="0"/>
              <a:t> de dados e algumas ferramentas praticas para executa-la: ou seja, vai te fornecer os fundamentos para adquirir habilidades mais avanças na </a:t>
            </a:r>
            <a:r>
              <a:rPr lang="pt-BR" dirty="0"/>
              <a:t>área</a:t>
            </a:r>
            <a:r>
              <a:rPr lang="pt-BR" noProof="0" dirty="0"/>
              <a:t>, como por exemplo, </a:t>
            </a:r>
            <a:r>
              <a:rPr lang="pt-BR" dirty="0"/>
              <a:t>através</a:t>
            </a:r>
            <a:r>
              <a:rPr lang="pt-BR" noProof="0" dirty="0"/>
              <a:t> da </a:t>
            </a:r>
            <a:r>
              <a:rPr lang="pt-BR" dirty="0"/>
              <a:t>certificação</a:t>
            </a:r>
            <a:r>
              <a:rPr lang="pt-BR" noProof="0" dirty="0"/>
              <a:t> Microsoft para </a:t>
            </a:r>
            <a:r>
              <a:rPr lang="pt-BR" dirty="0"/>
              <a:t>Ciência</a:t>
            </a:r>
            <a:r>
              <a:rPr lang="pt-BR" noProof="0" dirty="0"/>
              <a:t> de Dados.</a:t>
            </a:r>
            <a:endParaRPr lang="pt-BR" baseline="0" noProof="0" dirty="0"/>
          </a:p>
          <a:p>
            <a:endParaRPr lang="pt-BR" noProof="0" dirty="0"/>
          </a:p>
          <a:p>
            <a:endParaRPr lang="pt-BR" noProof="0" dirty="0"/>
          </a:p>
          <a:p>
            <a:pPr defTabSz="968523">
              <a:spcAft>
                <a:spcPts val="353"/>
              </a:spcAft>
              <a:defRPr/>
            </a:pPr>
            <a:endParaRPr lang="pt-BR" noProof="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Build 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49165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7/10/2020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92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pt-BR" dirty="0"/>
              <a:t>A ciência de dados está ganhando força devido a três mudanças importantes: </a:t>
            </a: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pt-BR" dirty="0"/>
              <a:t>- Disponibilidade de dados: nossos dispositivos e sensores são capazes de criar </a:t>
            </a:r>
            <a:r>
              <a:rPr lang="pt-BR" dirty="0" err="1"/>
              <a:t>terabytes</a:t>
            </a:r>
            <a:r>
              <a:rPr lang="pt-BR" dirty="0"/>
              <a:t> de dados todos os dias</a:t>
            </a: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pt-BR" dirty="0"/>
              <a:t>- Acesso a capacidade de computação quase ilimitada, disponível para qualquer pessoa com conexão à Internet</a:t>
            </a: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pt-BR" dirty="0"/>
              <a:t>- Algoritmos poderosos que nos ajudam a obter mais informações do que nunca a partir dos dados que temos</a:t>
            </a: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pt-BR" dirty="0"/>
              <a:t>(fique à vontade para elaborar o exposto acima com exemplos, segure seu telefone ou o Apple </a:t>
            </a:r>
            <a:r>
              <a:rPr lang="pt-BR" dirty="0" err="1"/>
              <a:t>Watch</a:t>
            </a:r>
            <a:r>
              <a:rPr lang="pt-BR" dirty="0"/>
              <a:t> por exemplo de soluções para consumidores)</a:t>
            </a: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pt-BR" dirty="0"/>
              <a:t>A ciência de dados em si não é um campo novo. Os estatísticos gostam de dizer que é só outro nome para estatística. Alguns dizem que é estatística em escala para big data.</a:t>
            </a: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pt-BR" dirty="0"/>
              <a:t>Pode-se dizer que a ciência de dados (moderna) se situa na interseção de três habilidades principais:</a:t>
            </a: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pt-BR" dirty="0"/>
              <a:t>* Tem uma base em estatística com conceitos matemáticos bem estabelecidos e técnicas universalmente aceitas como significância estatística e regressão linear</a:t>
            </a: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pt-BR" dirty="0"/>
              <a:t>* A ciência de dados sofisticada exige que pessoas com experiência em programação preparem dados e construam modelos que escalam com precisão</a:t>
            </a: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pt-BR" dirty="0"/>
              <a:t>* Mas, muitas vezes relegados (e sem dúvida o mais importante), os dados requerem conhecimento de domínio ... para começar com perguntas de pesquisa, detectar falta de qualidade no conjunto de dados, saber o que você está procurando, interpretar os resultados e comunicá-los</a:t>
            </a: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pt-BR" dirty="0">
              <a:cs typeface="Calibri"/>
            </a:endParaRPr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r>
              <a:rPr lang="pt-BR" dirty="0"/>
              <a:t>(Quase) qualquer pessoa pode contribuir com a ciência de dados, seja você estatístico, engenheiro de software, executivo ou a principal referência em padrões de migração de borboletas (cientista natural).</a:t>
            </a:r>
            <a:endParaRPr lang="pt-BR" dirty="0">
              <a:cs typeface="Calibri"/>
            </a:endParaRPr>
          </a:p>
          <a:p>
            <a:pPr marL="171450" indent="-171450" defTabSz="93177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pt-BR" dirty="0">
              <a:cs typeface="Calibri"/>
            </a:endParaRPr>
          </a:p>
          <a:p>
            <a:pPr marL="0" indent="0" defTabSz="931774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342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50464">
                <a:defRPr/>
              </a:pPr>
              <a:t>7/10/2020 2:38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50464"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2972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Portanto, antes de começarmos a experimentar técnicas de código e de ciência de dados, é importante começar com um entendimento conceitual de como a ciência de dados geralmente funciona. Começamos por ...</a:t>
            </a:r>
            <a:endParaRPr lang="pt-BR" b="0" dirty="0">
              <a:cs typeface="Calibri"/>
            </a:endParaRPr>
          </a:p>
          <a:p>
            <a:endParaRPr lang="pt-BR" dirty="0">
              <a:cs typeface="Calibri"/>
            </a:endParaRPr>
          </a:p>
          <a:p>
            <a:r>
              <a:rPr lang="pt-BR" b="1" dirty="0"/>
              <a:t>1. Entenda o problema</a:t>
            </a:r>
            <a:endParaRPr lang="pt-BR" b="1" dirty="0">
              <a:cs typeface="Calibri"/>
            </a:endParaRPr>
          </a:p>
          <a:p>
            <a:r>
              <a:rPr lang="pt-BR" dirty="0"/>
              <a:t>Em qualquer método de solução de problemas, o problema deve primeiro ser identificado. Isso pode ser na forma de uma pergunta ou uma afirmação. Sempre existe um entendimento geral dos negócios que motivará o processo de ciência de dados em cada situação. Por exemplo, sua empresa entende que eles poderiam estar vendendo mais vassouras se soubessem quantas vassouras esperam vender por mês e estocassem suas prateleiras de acordo.</a:t>
            </a:r>
            <a:endParaRPr lang="pt-BR" dirty="0">
              <a:cs typeface="Calibri"/>
            </a:endParaRPr>
          </a:p>
          <a:p>
            <a:endParaRPr lang="pt-BR" dirty="0">
              <a:cs typeface="Calibri"/>
            </a:endParaRPr>
          </a:p>
          <a:p>
            <a:r>
              <a:rPr lang="pt-BR" b="1" dirty="0"/>
              <a:t>2-3 Compreender e preparar os dados</a:t>
            </a:r>
            <a:endParaRPr lang="pt-BR" b="1" dirty="0">
              <a:cs typeface="Calibri"/>
            </a:endParaRPr>
          </a:p>
          <a:p>
            <a:r>
              <a:rPr lang="pt-BR" dirty="0"/>
              <a:t>O entendimento dos dados vem do processo de aquisição e exploração dos dados disponíveis. Esta etapa envolve obter e preparar os dados a serem usados  no treinamento do modelo. Para treinar modelos, é importante entender os dados. Os cientistas de dados começam realizando uma análise exploratória de dados para entender melhor os dados com os quais estão trabalhando e identificar quais elementos de dados direcionam o resultado que desejam prever. Com esse entendimento, é possível limpar os dados e extrair os recursos necessários para a modelagem.</a:t>
            </a:r>
            <a:endParaRPr lang="pt-BR" dirty="0">
              <a:cs typeface="Calibri"/>
            </a:endParaRPr>
          </a:p>
          <a:p>
            <a:r>
              <a:rPr lang="pt-BR" dirty="0"/>
              <a:t>Sua empresa fornece os dados para a equipe de ciência de dados. O engenheiro de dados limpa e prepara os dados para que estejam prontos para o processo de modelagem. A análise exploratória ajuda você a aprender sobre o relacionamento entre elementos de dados, o que ajuda a determinar quais dados (ou recursos) serão necessários para treinar o modelo. Por exemplo, pode ser útil saber o que as pessoas costumam comprar junto com vassouras.</a:t>
            </a:r>
            <a:endParaRPr lang="pt-BR" dirty="0">
              <a:cs typeface="Calibri"/>
            </a:endParaRPr>
          </a:p>
          <a:p>
            <a:endParaRPr lang="pt-BR" dirty="0">
              <a:cs typeface="Calibri"/>
            </a:endParaRPr>
          </a:p>
          <a:p>
            <a:r>
              <a:rPr lang="pt-BR" b="1" dirty="0"/>
              <a:t>4-5. Modelar os dados e avaliar os modelos</a:t>
            </a:r>
            <a:endParaRPr lang="pt-BR" b="1" dirty="0">
              <a:cs typeface="Calibri"/>
            </a:endParaRPr>
          </a:p>
          <a:p>
            <a:r>
              <a:rPr lang="pt-BR" dirty="0"/>
              <a:t>A etapa de modelagem é um ciclo de etapas que ocorrem para melhorar os resultados. A modelagem pode consistir em várias técnicas, mas normalmente uma iteração de ciclo não é suficiente para produzir bons resultados; portanto, o ciclo é repetido até que os resultados desejados sejam alcançados.</a:t>
            </a:r>
            <a:endParaRPr lang="pt-BR" dirty="0">
              <a:cs typeface="Calibri"/>
            </a:endParaRPr>
          </a:p>
          <a:p>
            <a:r>
              <a:rPr lang="pt-BR" dirty="0"/>
              <a:t>Você usa os dados disponíveis e passa para modelagem. No nosso exemplo, em que existem muitas variáveis  numéricas, tente um modelo de série temporal e avalie seu desempenho.</a:t>
            </a:r>
            <a:endParaRPr lang="pt-BR" dirty="0">
              <a:cs typeface="Calibri"/>
            </a:endParaRPr>
          </a:p>
          <a:p>
            <a:endParaRPr lang="pt-BR" dirty="0">
              <a:cs typeface="Calibri"/>
            </a:endParaRPr>
          </a:p>
          <a:p>
            <a:r>
              <a:rPr lang="pt-BR" b="1" dirty="0"/>
              <a:t>6. Deployment, desenvolvimento</a:t>
            </a:r>
            <a:endParaRPr lang="pt-BR" b="1" dirty="0">
              <a:cs typeface="Calibri"/>
            </a:endParaRPr>
          </a:p>
          <a:p>
            <a:r>
              <a:rPr lang="pt-BR" dirty="0"/>
              <a:t>Essa etapa geralmente é deixada para os desenvolvedores. Consiste em integrar a solução ao negócio para resolver o problema original. Para sua empresa, a implantação significaria usar a previsão de vendas de vassouras para estocar adequadamente as prateleiras.</a:t>
            </a:r>
            <a:endParaRPr lang="pt-BR" dirty="0">
              <a:cs typeface="Calibri"/>
            </a:endParaRPr>
          </a:p>
          <a:p>
            <a:endParaRPr lang="pt-BR" dirty="0">
              <a:cs typeface="Calibri"/>
            </a:endParaRPr>
          </a:p>
          <a:p>
            <a:r>
              <a:rPr lang="pt-BR" b="1" dirty="0"/>
              <a:t>Resumo</a:t>
            </a:r>
            <a:endParaRPr lang="pt-BR" b="1" dirty="0">
              <a:cs typeface="Calibri"/>
            </a:endParaRPr>
          </a:p>
          <a:p>
            <a:r>
              <a:rPr lang="pt-BR" dirty="0"/>
              <a:t>A ciência de dados é um processo orientado a dados que começa com uma pergunta. A aquisição e o entendimento dos dados impulsionam a modelagem. As etapas em que o cientista de dados geralmente se concentra são na compreensão e modelagem e avaliação de dados, que é onde os resultados são produzidos. Depois disso, o desenvolvedor implementa os resultados para testar o desempenho.</a:t>
            </a:r>
            <a:endParaRPr lang="pt-BR" dirty="0">
              <a:cs typeface="Calibri"/>
            </a:endParaRPr>
          </a:p>
          <a:p>
            <a:endParaRPr lang="en-US" sz="900" dirty="0"/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342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50464">
                <a:defRPr/>
              </a:pPr>
              <a:t>7/10/2020 2:38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50464"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4555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/>
              <a:t>O </a:t>
            </a:r>
            <a:r>
              <a:rPr lang="en-US" sz="900" dirty="0" err="1"/>
              <a:t>processo</a:t>
            </a:r>
            <a:r>
              <a:rPr lang="en-US" sz="900" dirty="0"/>
              <a:t> de </a:t>
            </a:r>
            <a:r>
              <a:rPr lang="en-US" sz="900" dirty="0" err="1"/>
              <a:t>ciência</a:t>
            </a:r>
            <a:r>
              <a:rPr lang="en-US" sz="900" dirty="0"/>
              <a:t> de dados </a:t>
            </a:r>
            <a:r>
              <a:rPr lang="en-US" sz="900" dirty="0" err="1"/>
              <a:t>geralmente</a:t>
            </a:r>
            <a:r>
              <a:rPr lang="en-US" sz="900" dirty="0"/>
              <a:t> é </a:t>
            </a:r>
            <a:r>
              <a:rPr lang="en-US" sz="900" dirty="0" err="1"/>
              <a:t>executado</a:t>
            </a:r>
            <a:r>
              <a:rPr lang="en-US" sz="900" dirty="0"/>
              <a:t> por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equipe</a:t>
            </a:r>
            <a:r>
              <a:rPr lang="en-US" sz="900" dirty="0"/>
              <a:t> de </a:t>
            </a:r>
            <a:r>
              <a:rPr lang="en-US" sz="900" dirty="0" err="1"/>
              <a:t>pessoas</a:t>
            </a:r>
            <a:r>
              <a:rPr lang="en-US" sz="900" dirty="0"/>
              <a:t> com </a:t>
            </a:r>
            <a:r>
              <a:rPr lang="en-US" sz="900" dirty="0" err="1"/>
              <a:t>funções</a:t>
            </a:r>
            <a:r>
              <a:rPr lang="en-US" sz="900" dirty="0"/>
              <a:t> </a:t>
            </a:r>
            <a:r>
              <a:rPr lang="en-US" sz="900" dirty="0" err="1"/>
              <a:t>diferentes</a:t>
            </a:r>
            <a:r>
              <a:rPr lang="en-US" sz="900" dirty="0"/>
              <a:t>:</a:t>
            </a:r>
          </a:p>
          <a:p>
            <a:endParaRPr lang="en-US" sz="900" b="1" dirty="0">
              <a:cs typeface="Calibri"/>
            </a:endParaRPr>
          </a:p>
          <a:p>
            <a:r>
              <a:rPr lang="en-US" sz="900" b="1" err="1"/>
              <a:t>Analista</a:t>
            </a:r>
            <a:r>
              <a:rPr lang="en-US" sz="900" b="1" dirty="0"/>
              <a:t> de </a:t>
            </a:r>
            <a:r>
              <a:rPr lang="en-US" sz="900" b="1" err="1"/>
              <a:t>negócios</a:t>
            </a:r>
            <a:r>
              <a:rPr lang="en-US" sz="900" b="1" dirty="0"/>
              <a:t> </a:t>
            </a:r>
            <a:r>
              <a:rPr lang="en-US" sz="900" b="1" err="1"/>
              <a:t>ou</a:t>
            </a:r>
            <a:r>
              <a:rPr lang="en-US" sz="900" b="1" dirty="0"/>
              <a:t> </a:t>
            </a:r>
            <a:r>
              <a:rPr lang="en-US" sz="900" b="1" err="1"/>
              <a:t>especialista</a:t>
            </a:r>
            <a:r>
              <a:rPr lang="en-US" sz="900" b="1" dirty="0"/>
              <a:t> </a:t>
            </a:r>
            <a:r>
              <a:rPr lang="en-US" sz="900" b="1" err="1"/>
              <a:t>em</a:t>
            </a:r>
            <a:r>
              <a:rPr lang="en-US" sz="900" b="1" dirty="0"/>
              <a:t> </a:t>
            </a:r>
            <a:r>
              <a:rPr lang="en-US" sz="900" b="1" err="1"/>
              <a:t>domínio</a:t>
            </a:r>
            <a:endParaRPr lang="en-US" sz="900" b="1"/>
          </a:p>
          <a:p>
            <a:r>
              <a:rPr lang="en-US" sz="900" dirty="0"/>
              <a:t>O </a:t>
            </a:r>
            <a:r>
              <a:rPr lang="en-US" sz="900" dirty="0" err="1"/>
              <a:t>analista</a:t>
            </a:r>
            <a:r>
              <a:rPr lang="en-US" sz="900" dirty="0"/>
              <a:t> de </a:t>
            </a:r>
            <a:r>
              <a:rPr lang="en-US" sz="900" dirty="0" err="1"/>
              <a:t>negócios</a:t>
            </a:r>
            <a:r>
              <a:rPr lang="en-US" sz="900" dirty="0"/>
              <a:t> </a:t>
            </a:r>
            <a:r>
              <a:rPr lang="en-US" sz="900" dirty="0" err="1"/>
              <a:t>ou</a:t>
            </a:r>
            <a:r>
              <a:rPr lang="en-US" sz="900" dirty="0"/>
              <a:t> o </a:t>
            </a:r>
            <a:r>
              <a:rPr lang="en-US" sz="900" dirty="0" err="1"/>
              <a:t>especialista</a:t>
            </a:r>
            <a:r>
              <a:rPr lang="en-US" sz="900" dirty="0"/>
              <a:t> </a:t>
            </a:r>
            <a:r>
              <a:rPr lang="en-US" sz="900" dirty="0" err="1"/>
              <a:t>em</a:t>
            </a:r>
            <a:r>
              <a:rPr lang="en-US" sz="900" dirty="0"/>
              <a:t> </a:t>
            </a:r>
            <a:r>
              <a:rPr lang="en-US" sz="900" dirty="0" err="1"/>
              <a:t>domínio</a:t>
            </a:r>
            <a:r>
              <a:rPr lang="en-US" sz="900" dirty="0"/>
              <a:t> </a:t>
            </a:r>
            <a:r>
              <a:rPr lang="en-US" sz="900" dirty="0" err="1"/>
              <a:t>fornece</a:t>
            </a:r>
            <a:r>
              <a:rPr lang="en-US" sz="900" dirty="0"/>
              <a:t> o </a:t>
            </a:r>
            <a:r>
              <a:rPr lang="en-US" sz="900" dirty="0" err="1"/>
              <a:t>entendimento</a:t>
            </a:r>
            <a:r>
              <a:rPr lang="en-US" sz="900" dirty="0"/>
              <a:t> profundo dos </a:t>
            </a:r>
            <a:r>
              <a:rPr lang="en-US" sz="900" dirty="0" err="1"/>
              <a:t>negócios</a:t>
            </a:r>
            <a:r>
              <a:rPr lang="en-US" sz="900" dirty="0"/>
              <a:t> para </a:t>
            </a:r>
            <a:r>
              <a:rPr lang="en-US" sz="900" dirty="0" err="1"/>
              <a:t>orientar</a:t>
            </a:r>
            <a:r>
              <a:rPr lang="en-US" sz="900" dirty="0"/>
              <a:t> com </a:t>
            </a:r>
            <a:r>
              <a:rPr lang="en-US" sz="900" dirty="0" err="1"/>
              <a:t>precisão</a:t>
            </a:r>
            <a:r>
              <a:rPr lang="en-US" sz="900" dirty="0"/>
              <a:t> o </a:t>
            </a:r>
            <a:r>
              <a:rPr lang="en-US" sz="900" dirty="0" err="1"/>
              <a:t>projeto</a:t>
            </a:r>
            <a:r>
              <a:rPr lang="en-US" sz="900" dirty="0"/>
              <a:t>. </a:t>
            </a:r>
            <a:r>
              <a:rPr lang="en-US" sz="900" dirty="0" err="1"/>
              <a:t>Eles</a:t>
            </a:r>
            <a:r>
              <a:rPr lang="en-US" sz="900" dirty="0"/>
              <a:t> </a:t>
            </a:r>
            <a:r>
              <a:rPr lang="en-US" sz="900" dirty="0" err="1"/>
              <a:t>entendem</a:t>
            </a:r>
            <a:r>
              <a:rPr lang="en-US" sz="900" dirty="0"/>
              <a:t> a </a:t>
            </a:r>
            <a:r>
              <a:rPr lang="en-US" sz="900" dirty="0" err="1"/>
              <a:t>área</a:t>
            </a:r>
            <a:r>
              <a:rPr lang="en-US" sz="900" dirty="0"/>
              <a:t> </a:t>
            </a:r>
            <a:r>
              <a:rPr lang="en-US" sz="900" dirty="0" err="1"/>
              <a:t>funcional</a:t>
            </a:r>
            <a:r>
              <a:rPr lang="en-US" sz="900" dirty="0"/>
              <a:t> e </a:t>
            </a:r>
            <a:r>
              <a:rPr lang="en-US" sz="900" dirty="0" err="1"/>
              <a:t>os</a:t>
            </a:r>
            <a:r>
              <a:rPr lang="en-US" sz="900" dirty="0"/>
              <a:t> dados. </a:t>
            </a:r>
            <a:r>
              <a:rPr lang="en-US" sz="900" dirty="0" err="1"/>
              <a:t>Algumas</a:t>
            </a:r>
            <a:r>
              <a:rPr lang="en-US" sz="900" dirty="0"/>
              <a:t> das ferramentas </a:t>
            </a:r>
            <a:r>
              <a:rPr lang="en-US" sz="900" dirty="0" err="1"/>
              <a:t>utilizadas</a:t>
            </a:r>
            <a:r>
              <a:rPr lang="en-US" sz="900" dirty="0"/>
              <a:t> </a:t>
            </a:r>
            <a:r>
              <a:rPr lang="en-US" sz="900" dirty="0" err="1"/>
              <a:t>incluem</a:t>
            </a:r>
            <a:r>
              <a:rPr lang="en-US" sz="900" dirty="0"/>
              <a:t>, entre </a:t>
            </a:r>
            <a:r>
              <a:rPr lang="en-US" sz="900" dirty="0" err="1"/>
              <a:t>outras</a:t>
            </a:r>
            <a:r>
              <a:rPr lang="en-US" sz="900" dirty="0"/>
              <a:t>:</a:t>
            </a:r>
          </a:p>
          <a:p>
            <a:r>
              <a:rPr lang="en-US" sz="900" dirty="0"/>
              <a:t>Microsoft Excel com </a:t>
            </a:r>
            <a:r>
              <a:rPr lang="en-US" sz="900" dirty="0" err="1"/>
              <a:t>funções</a:t>
            </a:r>
            <a:r>
              <a:rPr lang="en-US" sz="900" dirty="0"/>
              <a:t> </a:t>
            </a:r>
            <a:r>
              <a:rPr lang="en-US" sz="900" dirty="0" err="1"/>
              <a:t>estatísticas</a:t>
            </a:r>
            <a:endParaRPr lang="en-US" sz="900" dirty="0"/>
          </a:p>
          <a:p>
            <a:r>
              <a:rPr lang="en-US" sz="900" dirty="0"/>
              <a:t>Ferramentas de consulta </a:t>
            </a:r>
            <a:r>
              <a:rPr lang="en-US" sz="900" dirty="0" err="1"/>
              <a:t>como</a:t>
            </a:r>
            <a:r>
              <a:rPr lang="en-US" sz="900" dirty="0"/>
              <a:t> SQL</a:t>
            </a:r>
          </a:p>
          <a:p>
            <a:r>
              <a:rPr lang="en-US" sz="900" dirty="0"/>
              <a:t>Power BI</a:t>
            </a:r>
          </a:p>
          <a:p>
            <a:endParaRPr lang="en-US" sz="900" dirty="0"/>
          </a:p>
          <a:p>
            <a:r>
              <a:rPr lang="en-US" sz="900" b="1" dirty="0" err="1"/>
              <a:t>Engenheiro</a:t>
            </a:r>
            <a:r>
              <a:rPr lang="en-US" sz="900" b="1" dirty="0"/>
              <a:t> de Dados</a:t>
            </a:r>
            <a:endParaRPr lang="en-US" sz="900" b="1" dirty="0">
              <a:cs typeface="Calibri"/>
            </a:endParaRPr>
          </a:p>
          <a:p>
            <a:r>
              <a:rPr lang="en-US" sz="900" dirty="0"/>
              <a:t>O </a:t>
            </a:r>
            <a:r>
              <a:rPr lang="en-US" sz="900" dirty="0" err="1"/>
              <a:t>engenheiro</a:t>
            </a:r>
            <a:r>
              <a:rPr lang="en-US" sz="900" dirty="0"/>
              <a:t> de dados </a:t>
            </a:r>
            <a:r>
              <a:rPr lang="en-US" sz="900" dirty="0" err="1"/>
              <a:t>prepara</a:t>
            </a:r>
            <a:r>
              <a:rPr lang="en-US" sz="900" dirty="0"/>
              <a:t> </a:t>
            </a:r>
            <a:r>
              <a:rPr lang="en-US" sz="900" dirty="0" err="1"/>
              <a:t>os</a:t>
            </a:r>
            <a:r>
              <a:rPr lang="en-US" sz="900" dirty="0"/>
              <a:t> dados para </a:t>
            </a:r>
            <a:r>
              <a:rPr lang="en-US" sz="900" dirty="0" err="1"/>
              <a:t>serem</a:t>
            </a:r>
            <a:r>
              <a:rPr lang="en-US" sz="900" dirty="0"/>
              <a:t> </a:t>
            </a:r>
            <a:r>
              <a:rPr lang="en-US" sz="900" dirty="0" err="1"/>
              <a:t>usados</a:t>
            </a:r>
            <a:r>
              <a:rPr lang="en-US" sz="900" dirty="0"/>
              <a:t> ​​</a:t>
            </a:r>
            <a:r>
              <a:rPr lang="en-US" sz="900" dirty="0" err="1"/>
              <a:t>pelo</a:t>
            </a:r>
            <a:r>
              <a:rPr lang="en-US" sz="900" dirty="0"/>
              <a:t> </a:t>
            </a:r>
            <a:r>
              <a:rPr lang="en-US" sz="900" dirty="0" err="1"/>
              <a:t>cientista</a:t>
            </a:r>
            <a:r>
              <a:rPr lang="en-US" sz="900" dirty="0"/>
              <a:t> de dados no </a:t>
            </a:r>
            <a:r>
              <a:rPr lang="en-US" sz="900" dirty="0" err="1"/>
              <a:t>treinamento</a:t>
            </a:r>
            <a:r>
              <a:rPr lang="en-US" sz="900" dirty="0"/>
              <a:t> do </a:t>
            </a:r>
            <a:r>
              <a:rPr lang="en-US" sz="900" dirty="0" err="1"/>
              <a:t>modelo</a:t>
            </a:r>
            <a:r>
              <a:rPr lang="en-US" sz="900" dirty="0"/>
              <a:t>. </a:t>
            </a:r>
            <a:r>
              <a:rPr lang="en-US" sz="900" dirty="0" err="1"/>
              <a:t>Esta</a:t>
            </a:r>
            <a:r>
              <a:rPr lang="en-US" sz="900" dirty="0"/>
              <a:t> </a:t>
            </a:r>
            <a:r>
              <a:rPr lang="en-US" sz="900" dirty="0" err="1"/>
              <a:t>etapa</a:t>
            </a:r>
            <a:r>
              <a:rPr lang="en-US" sz="900" dirty="0"/>
              <a:t>, </a:t>
            </a:r>
            <a:r>
              <a:rPr lang="en-US" sz="900" dirty="0" err="1"/>
              <a:t>conhecida</a:t>
            </a:r>
            <a:r>
              <a:rPr lang="en-US" sz="900" dirty="0"/>
              <a:t> </a:t>
            </a:r>
            <a:r>
              <a:rPr lang="en-US" sz="900" dirty="0" err="1"/>
              <a:t>como</a:t>
            </a:r>
            <a:r>
              <a:rPr lang="en-US" sz="900" dirty="0"/>
              <a:t> data wrangling, </a:t>
            </a:r>
            <a:r>
              <a:rPr lang="en-US" sz="900" dirty="0" err="1"/>
              <a:t>limpa</a:t>
            </a:r>
            <a:r>
              <a:rPr lang="en-US" sz="900" dirty="0"/>
              <a:t> e </a:t>
            </a:r>
            <a:r>
              <a:rPr lang="en-US" sz="900" dirty="0" err="1"/>
              <a:t>transforma</a:t>
            </a:r>
            <a:r>
              <a:rPr lang="en-US" sz="900" dirty="0"/>
              <a:t> </a:t>
            </a:r>
            <a:r>
              <a:rPr lang="en-US" sz="900" dirty="0" err="1"/>
              <a:t>os</a:t>
            </a:r>
            <a:r>
              <a:rPr lang="en-US" sz="900" dirty="0"/>
              <a:t> dados.</a:t>
            </a:r>
          </a:p>
          <a:p>
            <a:r>
              <a:rPr lang="en-US" sz="900" dirty="0"/>
              <a:t>As ferramentas </a:t>
            </a:r>
            <a:r>
              <a:rPr lang="en-US" sz="900" dirty="0" err="1"/>
              <a:t>comuns</a:t>
            </a:r>
            <a:r>
              <a:rPr lang="en-US" sz="900" dirty="0"/>
              <a:t> que o </a:t>
            </a:r>
            <a:r>
              <a:rPr lang="en-US" sz="900" dirty="0" err="1"/>
              <a:t>engenheiro</a:t>
            </a:r>
            <a:r>
              <a:rPr lang="en-US" sz="900" dirty="0"/>
              <a:t> de dados </a:t>
            </a:r>
            <a:r>
              <a:rPr lang="en-US" sz="900" dirty="0" err="1"/>
              <a:t>usará</a:t>
            </a:r>
            <a:r>
              <a:rPr lang="en-US" sz="900" dirty="0"/>
              <a:t> </a:t>
            </a:r>
            <a:r>
              <a:rPr lang="en-US" sz="900" dirty="0" err="1"/>
              <a:t>incluem</a:t>
            </a:r>
            <a:r>
              <a:rPr lang="en-US" sz="900" dirty="0"/>
              <a:t>, entre </a:t>
            </a:r>
            <a:r>
              <a:rPr lang="en-US" sz="900" dirty="0" err="1"/>
              <a:t>outras</a:t>
            </a:r>
            <a:r>
              <a:rPr lang="en-US" sz="900" dirty="0"/>
              <a:t>:</a:t>
            </a:r>
          </a:p>
          <a:p>
            <a:r>
              <a:rPr lang="en-US" sz="900" dirty="0"/>
              <a:t>SQL Server e SQL Data Warehouse</a:t>
            </a:r>
          </a:p>
          <a:p>
            <a:r>
              <a:rPr lang="en-US" sz="900" dirty="0"/>
              <a:t>Ferramentas de </a:t>
            </a:r>
            <a:r>
              <a:rPr lang="en-US" sz="900" dirty="0" err="1"/>
              <a:t>extração</a:t>
            </a:r>
            <a:r>
              <a:rPr lang="en-US" sz="900" dirty="0"/>
              <a:t>, </a:t>
            </a:r>
            <a:r>
              <a:rPr lang="en-US" sz="900" dirty="0" err="1"/>
              <a:t>transformação</a:t>
            </a:r>
            <a:r>
              <a:rPr lang="en-US" sz="900" dirty="0"/>
              <a:t> e </a:t>
            </a:r>
            <a:r>
              <a:rPr lang="en-US" sz="900" dirty="0" err="1"/>
              <a:t>carregamento</a:t>
            </a:r>
            <a:r>
              <a:rPr lang="en-US" sz="900" dirty="0"/>
              <a:t> (ETL)</a:t>
            </a:r>
          </a:p>
          <a:p>
            <a:r>
              <a:rPr lang="en-US" sz="900" dirty="0"/>
              <a:t>Azure Data Lake</a:t>
            </a:r>
          </a:p>
          <a:p>
            <a:r>
              <a:rPr lang="en-US" sz="900" dirty="0"/>
              <a:t>Hub IoT do Azure e Stream Analytics</a:t>
            </a:r>
          </a:p>
          <a:p>
            <a:r>
              <a:rPr lang="en-US" sz="900" dirty="0"/>
              <a:t>Databricks do Azure </a:t>
            </a:r>
            <a:r>
              <a:rPr lang="en-US" sz="900" dirty="0" err="1"/>
              <a:t>ou</a:t>
            </a:r>
            <a:r>
              <a:rPr lang="en-US" sz="900" dirty="0"/>
              <a:t> HDInsight </a:t>
            </a:r>
            <a:r>
              <a:rPr lang="en-US" sz="900" dirty="0" err="1"/>
              <a:t>usando</a:t>
            </a:r>
            <a:r>
              <a:rPr lang="en-US" sz="900" dirty="0"/>
              <a:t> Hadoop </a:t>
            </a:r>
            <a:r>
              <a:rPr lang="en-US" sz="900" dirty="0" err="1"/>
              <a:t>ou</a:t>
            </a:r>
            <a:r>
              <a:rPr lang="en-US" sz="900" dirty="0"/>
              <a:t> Spark</a:t>
            </a:r>
          </a:p>
          <a:p>
            <a:r>
              <a:rPr lang="en-US" sz="900" dirty="0"/>
              <a:t>Python</a:t>
            </a:r>
          </a:p>
          <a:p>
            <a:r>
              <a:rPr lang="en-US" sz="900" dirty="0"/>
              <a:t>R</a:t>
            </a:r>
          </a:p>
          <a:p>
            <a:endParaRPr lang="en-US" sz="900" dirty="0"/>
          </a:p>
          <a:p>
            <a:r>
              <a:rPr lang="en-US" sz="900" b="1" dirty="0" err="1"/>
              <a:t>Desenvolvedor</a:t>
            </a:r>
            <a:endParaRPr lang="en-US" sz="900" b="1" dirty="0"/>
          </a:p>
          <a:p>
            <a:r>
              <a:rPr lang="en-US" sz="900" dirty="0"/>
              <a:t>O </a:t>
            </a:r>
            <a:r>
              <a:rPr lang="en-US" sz="900" dirty="0" err="1"/>
              <a:t>desenvolvedor</a:t>
            </a:r>
            <a:r>
              <a:rPr lang="en-US" sz="900" dirty="0"/>
              <a:t> é </a:t>
            </a:r>
            <a:r>
              <a:rPr lang="en-US" sz="900" dirty="0" err="1"/>
              <a:t>responsável</a:t>
            </a:r>
            <a:r>
              <a:rPr lang="en-US" sz="900" dirty="0"/>
              <a:t> pela </a:t>
            </a:r>
            <a:r>
              <a:rPr lang="en-US" sz="900" dirty="0" err="1"/>
              <a:t>implantação</a:t>
            </a:r>
            <a:r>
              <a:rPr lang="en-US" sz="900" dirty="0"/>
              <a:t> do </a:t>
            </a:r>
            <a:r>
              <a:rPr lang="en-US" sz="900" dirty="0" err="1"/>
              <a:t>modelo</a:t>
            </a:r>
            <a:r>
              <a:rPr lang="en-US" sz="900" dirty="0"/>
              <a:t> e </a:t>
            </a:r>
            <a:r>
              <a:rPr lang="en-US" sz="900" dirty="0" err="1"/>
              <a:t>pelo</a:t>
            </a:r>
            <a:r>
              <a:rPr lang="en-US" sz="900" dirty="0"/>
              <a:t> </a:t>
            </a:r>
            <a:r>
              <a:rPr lang="en-US" sz="900" dirty="0" err="1"/>
              <a:t>potencial</a:t>
            </a:r>
            <a:r>
              <a:rPr lang="en-US" sz="900" dirty="0"/>
              <a:t> </a:t>
            </a:r>
            <a:r>
              <a:rPr lang="en-US" sz="900" dirty="0" err="1"/>
              <a:t>desenvolvimento</a:t>
            </a:r>
            <a:r>
              <a:rPr lang="en-US" sz="900" dirty="0"/>
              <a:t> do </a:t>
            </a:r>
            <a:r>
              <a:rPr lang="en-US" sz="900" dirty="0" err="1"/>
              <a:t>aplicativo</a:t>
            </a:r>
            <a:r>
              <a:rPr lang="en-US" sz="900" dirty="0"/>
              <a:t> que </a:t>
            </a:r>
            <a:r>
              <a:rPr lang="en-US" sz="900" dirty="0" err="1"/>
              <a:t>usará</a:t>
            </a:r>
            <a:r>
              <a:rPr lang="en-US" sz="900" dirty="0"/>
              <a:t> o </a:t>
            </a:r>
            <a:r>
              <a:rPr lang="en-US" sz="900" dirty="0" err="1"/>
              <a:t>modelo</a:t>
            </a:r>
            <a:r>
              <a:rPr lang="en-US" sz="900" dirty="0"/>
              <a:t> para </a:t>
            </a:r>
            <a:r>
              <a:rPr lang="en-US" sz="900" dirty="0" err="1"/>
              <a:t>pontuar</a:t>
            </a:r>
            <a:r>
              <a:rPr lang="en-US" sz="900" dirty="0"/>
              <a:t> </a:t>
            </a:r>
            <a:r>
              <a:rPr lang="en-US" sz="900" dirty="0" err="1"/>
              <a:t>novos</a:t>
            </a:r>
            <a:r>
              <a:rPr lang="en-US" sz="900" dirty="0"/>
              <a:t> dados. </a:t>
            </a:r>
            <a:r>
              <a:rPr lang="en-US" sz="900" dirty="0" err="1"/>
              <a:t>Isso</a:t>
            </a:r>
            <a:r>
              <a:rPr lang="en-US" sz="900" dirty="0"/>
              <a:t> </a:t>
            </a:r>
            <a:r>
              <a:rPr lang="en-US" sz="900" dirty="0" err="1"/>
              <a:t>significa</a:t>
            </a:r>
            <a:r>
              <a:rPr lang="en-US" sz="900" dirty="0"/>
              <a:t> que </a:t>
            </a:r>
            <a:r>
              <a:rPr lang="en-US" sz="900" dirty="0" err="1"/>
              <a:t>eles</a:t>
            </a:r>
            <a:r>
              <a:rPr lang="en-US" sz="900" dirty="0"/>
              <a:t> </a:t>
            </a:r>
            <a:r>
              <a:rPr lang="en-US" sz="900" dirty="0" err="1"/>
              <a:t>constroem</a:t>
            </a:r>
            <a:r>
              <a:rPr lang="en-US" sz="900" dirty="0"/>
              <a:t> a </a:t>
            </a:r>
            <a:r>
              <a:rPr lang="en-US" sz="900" dirty="0" err="1"/>
              <a:t>plataforma</a:t>
            </a:r>
            <a:r>
              <a:rPr lang="en-US" sz="900" dirty="0"/>
              <a:t> </a:t>
            </a:r>
            <a:r>
              <a:rPr lang="en-US" sz="900" dirty="0" err="1"/>
              <a:t>ou</a:t>
            </a:r>
            <a:r>
              <a:rPr lang="en-US" sz="900" dirty="0"/>
              <a:t> o </a:t>
            </a:r>
            <a:r>
              <a:rPr lang="en-US" sz="900" dirty="0" err="1"/>
              <a:t>método</a:t>
            </a:r>
            <a:r>
              <a:rPr lang="en-US" sz="900" dirty="0"/>
              <a:t> para o </a:t>
            </a:r>
            <a:r>
              <a:rPr lang="en-US" sz="900" dirty="0" err="1"/>
              <a:t>consumo</a:t>
            </a:r>
            <a:r>
              <a:rPr lang="en-US" sz="900" dirty="0"/>
              <a:t> e a </a:t>
            </a:r>
            <a:r>
              <a:rPr lang="en-US" sz="900" dirty="0" err="1"/>
              <a:t>integração</a:t>
            </a:r>
            <a:r>
              <a:rPr lang="en-US" sz="900" dirty="0"/>
              <a:t> do </a:t>
            </a:r>
            <a:r>
              <a:rPr lang="en-US" sz="900" dirty="0" err="1"/>
              <a:t>modelo</a:t>
            </a:r>
            <a:r>
              <a:rPr lang="en-US" sz="900" dirty="0"/>
              <a:t> </a:t>
            </a:r>
            <a:r>
              <a:rPr lang="en-US" sz="900" dirty="0" err="1"/>
              <a:t>nos</a:t>
            </a:r>
            <a:r>
              <a:rPr lang="en-US" sz="900" dirty="0"/>
              <a:t> </a:t>
            </a:r>
            <a:r>
              <a:rPr lang="en-US" sz="900" dirty="0" err="1"/>
              <a:t>negócios</a:t>
            </a:r>
            <a:r>
              <a:rPr lang="en-US" sz="900" dirty="0"/>
              <a:t> e, </a:t>
            </a:r>
            <a:r>
              <a:rPr lang="en-US" sz="900" dirty="0" err="1"/>
              <a:t>possivelmente</a:t>
            </a:r>
            <a:r>
              <a:rPr lang="en-US" sz="900" dirty="0"/>
              <a:t>, ambos.</a:t>
            </a:r>
          </a:p>
          <a:p>
            <a:r>
              <a:rPr lang="en-US" sz="900" dirty="0"/>
              <a:t>As ferramentas </a:t>
            </a:r>
            <a:r>
              <a:rPr lang="en-US" sz="900" dirty="0" err="1"/>
              <a:t>comuns</a:t>
            </a:r>
            <a:r>
              <a:rPr lang="en-US" sz="900" dirty="0"/>
              <a:t> que o </a:t>
            </a:r>
            <a:r>
              <a:rPr lang="en-US" sz="900" dirty="0" err="1"/>
              <a:t>desenvolvedor</a:t>
            </a:r>
            <a:r>
              <a:rPr lang="en-US" sz="900" dirty="0"/>
              <a:t> </a:t>
            </a:r>
            <a:r>
              <a:rPr lang="en-US" sz="900" dirty="0" err="1"/>
              <a:t>usará</a:t>
            </a:r>
            <a:r>
              <a:rPr lang="en-US" sz="900" dirty="0"/>
              <a:t> </a:t>
            </a:r>
            <a:r>
              <a:rPr lang="en-US" sz="900" dirty="0" err="1"/>
              <a:t>incluem</a:t>
            </a:r>
            <a:r>
              <a:rPr lang="en-US" sz="900" dirty="0"/>
              <a:t>, entre </a:t>
            </a:r>
            <a:r>
              <a:rPr lang="en-US" sz="900" dirty="0" err="1"/>
              <a:t>outras</a:t>
            </a:r>
            <a:r>
              <a:rPr lang="en-US" sz="900" dirty="0"/>
              <a:t>:</a:t>
            </a:r>
          </a:p>
          <a:p>
            <a:r>
              <a:rPr lang="en-US" sz="900" dirty="0"/>
              <a:t>Python</a:t>
            </a:r>
          </a:p>
          <a:p>
            <a:r>
              <a:rPr lang="en-US" sz="900" dirty="0"/>
              <a:t>C#, Java </a:t>
            </a:r>
            <a:r>
              <a:rPr lang="en-US" sz="900" dirty="0" err="1"/>
              <a:t>ou</a:t>
            </a:r>
            <a:r>
              <a:rPr lang="en-US" sz="900" dirty="0"/>
              <a:t> JavaScript</a:t>
            </a:r>
          </a:p>
          <a:p>
            <a:r>
              <a:rPr lang="en-US" sz="900" dirty="0" err="1"/>
              <a:t>desenvolvimento</a:t>
            </a:r>
            <a:r>
              <a:rPr lang="en-US" sz="900" dirty="0"/>
              <a:t> web</a:t>
            </a:r>
          </a:p>
          <a:p>
            <a:r>
              <a:rPr lang="en-US" sz="900" dirty="0"/>
              <a:t>Controle de </a:t>
            </a:r>
            <a:r>
              <a:rPr lang="en-US" sz="900" dirty="0" err="1"/>
              <a:t>versão</a:t>
            </a:r>
            <a:r>
              <a:rPr lang="en-US" sz="900" dirty="0"/>
              <a:t> (Git, </a:t>
            </a:r>
            <a:r>
              <a:rPr lang="en-US" sz="900" dirty="0" err="1"/>
              <a:t>Svn</a:t>
            </a:r>
            <a:r>
              <a:rPr lang="en-US" sz="900" dirty="0"/>
              <a:t>)</a:t>
            </a:r>
          </a:p>
          <a:p>
            <a:endParaRPr lang="en-US" sz="900" dirty="0"/>
          </a:p>
          <a:p>
            <a:r>
              <a:rPr lang="en-US" sz="900" b="1" dirty="0" err="1"/>
              <a:t>Cientista</a:t>
            </a:r>
            <a:r>
              <a:rPr lang="en-US" sz="900" b="1" dirty="0"/>
              <a:t> de dados</a:t>
            </a:r>
            <a:endParaRPr lang="en-US" sz="900" b="1" dirty="0">
              <a:cs typeface="Calibri"/>
            </a:endParaRPr>
          </a:p>
          <a:p>
            <a:r>
              <a:rPr lang="en-US" sz="900" dirty="0"/>
              <a:t>O </a:t>
            </a:r>
            <a:r>
              <a:rPr lang="en-US" sz="900" dirty="0" err="1"/>
              <a:t>cientista</a:t>
            </a:r>
            <a:r>
              <a:rPr lang="en-US" sz="900" dirty="0"/>
              <a:t> de dados é </a:t>
            </a:r>
            <a:r>
              <a:rPr lang="en-US" sz="900" dirty="0" err="1"/>
              <a:t>responsável</a:t>
            </a:r>
            <a:r>
              <a:rPr lang="en-US" sz="900" dirty="0"/>
              <a:t> por </a:t>
            </a:r>
            <a:r>
              <a:rPr lang="en-US" sz="900" dirty="0" err="1"/>
              <a:t>entender</a:t>
            </a:r>
            <a:r>
              <a:rPr lang="en-US" sz="900" dirty="0"/>
              <a:t> </a:t>
            </a:r>
            <a:r>
              <a:rPr lang="en-US" sz="900" dirty="0" err="1"/>
              <a:t>os</a:t>
            </a:r>
            <a:r>
              <a:rPr lang="en-US" sz="900" dirty="0"/>
              <a:t> dados, </a:t>
            </a:r>
            <a:r>
              <a:rPr lang="en-US" sz="900" dirty="0" err="1"/>
              <a:t>treinar</a:t>
            </a:r>
            <a:r>
              <a:rPr lang="en-US" sz="900" dirty="0"/>
              <a:t> e </a:t>
            </a:r>
            <a:r>
              <a:rPr lang="en-US" sz="900" dirty="0" err="1"/>
              <a:t>testar</a:t>
            </a:r>
            <a:r>
              <a:rPr lang="en-US" sz="900" dirty="0"/>
              <a:t> o </a:t>
            </a:r>
            <a:r>
              <a:rPr lang="en-US" sz="900" dirty="0" err="1"/>
              <a:t>modelo</a:t>
            </a:r>
            <a:r>
              <a:rPr lang="en-US" sz="900" dirty="0"/>
              <a:t>. </a:t>
            </a:r>
            <a:r>
              <a:rPr lang="en-US" sz="900" dirty="0" err="1"/>
              <a:t>Eles</a:t>
            </a:r>
            <a:r>
              <a:rPr lang="en-US" sz="900" dirty="0"/>
              <a:t> </a:t>
            </a:r>
            <a:r>
              <a:rPr lang="en-US" sz="900" dirty="0" err="1"/>
              <a:t>provavelmente</a:t>
            </a:r>
            <a:r>
              <a:rPr lang="en-US" sz="900" dirty="0"/>
              <a:t> </a:t>
            </a:r>
            <a:r>
              <a:rPr lang="en-US" sz="900" dirty="0" err="1"/>
              <a:t>estarão</a:t>
            </a:r>
            <a:r>
              <a:rPr lang="en-US" sz="900" dirty="0"/>
              <a:t> </a:t>
            </a:r>
            <a:r>
              <a:rPr lang="en-US" sz="900" dirty="0" err="1"/>
              <a:t>envolvidos</a:t>
            </a:r>
            <a:r>
              <a:rPr lang="en-US" sz="900" dirty="0"/>
              <a:t> com </a:t>
            </a:r>
            <a:r>
              <a:rPr lang="en-US" sz="900" dirty="0" err="1"/>
              <a:t>os</a:t>
            </a:r>
            <a:r>
              <a:rPr lang="en-US" sz="900" dirty="0"/>
              <a:t> outros </a:t>
            </a:r>
            <a:r>
              <a:rPr lang="en-US" sz="900" dirty="0" err="1"/>
              <a:t>papéis</a:t>
            </a:r>
            <a:r>
              <a:rPr lang="en-US" sz="900" dirty="0"/>
              <a:t>, pois </a:t>
            </a:r>
            <a:r>
              <a:rPr lang="en-US" sz="900" dirty="0" err="1"/>
              <a:t>estão</a:t>
            </a:r>
            <a:r>
              <a:rPr lang="en-US" sz="900" dirty="0"/>
              <a:t> no </a:t>
            </a:r>
            <a:r>
              <a:rPr lang="en-US" sz="900" dirty="0" err="1"/>
              <a:t>centro</a:t>
            </a:r>
            <a:r>
              <a:rPr lang="en-US" sz="900" dirty="0"/>
              <a:t> do </a:t>
            </a:r>
            <a:r>
              <a:rPr lang="en-US" sz="900" dirty="0" err="1"/>
              <a:t>processo</a:t>
            </a:r>
            <a:r>
              <a:rPr lang="en-US" sz="900" dirty="0"/>
              <a:t>.</a:t>
            </a:r>
          </a:p>
          <a:p>
            <a:r>
              <a:rPr lang="en-US" sz="900" dirty="0"/>
              <a:t>As ferramentas </a:t>
            </a:r>
            <a:r>
              <a:rPr lang="en-US" sz="900" dirty="0" err="1"/>
              <a:t>comuns</a:t>
            </a:r>
            <a:r>
              <a:rPr lang="en-US" sz="900" dirty="0"/>
              <a:t> que o </a:t>
            </a:r>
            <a:r>
              <a:rPr lang="en-US" sz="900" dirty="0" err="1"/>
              <a:t>cientista</a:t>
            </a:r>
            <a:r>
              <a:rPr lang="en-US" sz="900" dirty="0"/>
              <a:t> de dados </a:t>
            </a:r>
            <a:r>
              <a:rPr lang="en-US" sz="900" dirty="0" err="1"/>
              <a:t>usará</a:t>
            </a:r>
            <a:r>
              <a:rPr lang="en-US" sz="900" dirty="0"/>
              <a:t> </a:t>
            </a:r>
            <a:r>
              <a:rPr lang="en-US" sz="900" dirty="0" err="1"/>
              <a:t>incluem</a:t>
            </a:r>
            <a:r>
              <a:rPr lang="en-US" sz="900" dirty="0"/>
              <a:t>, entre </a:t>
            </a:r>
            <a:r>
              <a:rPr lang="en-US" sz="900" dirty="0" err="1"/>
              <a:t>outras</a:t>
            </a:r>
            <a:r>
              <a:rPr lang="en-US" sz="900" dirty="0"/>
              <a:t>:</a:t>
            </a:r>
          </a:p>
          <a:p>
            <a:r>
              <a:rPr lang="en-US" sz="900" dirty="0"/>
              <a:t>Python e </a:t>
            </a:r>
            <a:r>
              <a:rPr lang="en-US" sz="900" dirty="0" err="1"/>
              <a:t>pacotes</a:t>
            </a:r>
            <a:r>
              <a:rPr lang="en-US" sz="900" dirty="0"/>
              <a:t> </a:t>
            </a:r>
            <a:r>
              <a:rPr lang="en-US" sz="900" dirty="0" err="1"/>
              <a:t>relacionados</a:t>
            </a:r>
            <a:endParaRPr lang="en-US" sz="900" dirty="0"/>
          </a:p>
          <a:p>
            <a:r>
              <a:rPr lang="en-US" sz="900" dirty="0"/>
              <a:t>R e </a:t>
            </a:r>
            <a:r>
              <a:rPr lang="en-US" sz="900" dirty="0" err="1"/>
              <a:t>pacotes</a:t>
            </a:r>
            <a:r>
              <a:rPr lang="en-US" sz="900" dirty="0"/>
              <a:t> </a:t>
            </a:r>
            <a:r>
              <a:rPr lang="en-US" sz="900" dirty="0" err="1"/>
              <a:t>relacionados</a:t>
            </a:r>
            <a:br>
              <a:rPr lang="en-US" sz="900" dirty="0"/>
            </a:br>
            <a:r>
              <a:rPr lang="en-US" sz="900" dirty="0"/>
              <a:t>Azure Machine Learning Services</a:t>
            </a:r>
          </a:p>
          <a:p>
            <a:endParaRPr lang="en-US" sz="900" dirty="0"/>
          </a:p>
          <a:p>
            <a:r>
              <a:rPr lang="en-US" sz="900" b="1" dirty="0" err="1"/>
              <a:t>Arquiteto</a:t>
            </a:r>
            <a:r>
              <a:rPr lang="en-US" sz="900" b="1" dirty="0"/>
              <a:t> de Dados</a:t>
            </a:r>
            <a:endParaRPr lang="en-US" sz="900" b="1" dirty="0">
              <a:cs typeface="Calibri"/>
            </a:endParaRPr>
          </a:p>
          <a:p>
            <a:r>
              <a:rPr lang="en-US" sz="900" dirty="0" err="1"/>
              <a:t>Profissional</a:t>
            </a:r>
            <a:r>
              <a:rPr lang="en-US" sz="900" dirty="0"/>
              <a:t> </a:t>
            </a:r>
            <a:r>
              <a:rPr lang="en-US" sz="900" dirty="0" err="1"/>
              <a:t>responsável</a:t>
            </a:r>
            <a:r>
              <a:rPr lang="en-US" sz="900" dirty="0"/>
              <a:t> pela </a:t>
            </a:r>
            <a:r>
              <a:rPr lang="en-US" sz="900" dirty="0" err="1"/>
              <a:t>arquitetura</a:t>
            </a:r>
            <a:r>
              <a:rPr lang="en-US" sz="900" dirty="0"/>
              <a:t> de dados, que é a </a:t>
            </a:r>
            <a:r>
              <a:rPr lang="en-US" sz="900" dirty="0" err="1"/>
              <a:t>área</a:t>
            </a:r>
            <a:r>
              <a:rPr lang="en-US" sz="900" dirty="0"/>
              <a:t> </a:t>
            </a:r>
            <a:r>
              <a:rPr lang="en-US" sz="900" dirty="0" err="1"/>
              <a:t>relacionada</a:t>
            </a:r>
            <a:r>
              <a:rPr lang="en-US" sz="900" dirty="0"/>
              <a:t> </a:t>
            </a:r>
            <a:r>
              <a:rPr lang="en-US" sz="900" dirty="0" err="1"/>
              <a:t>ao</a:t>
            </a:r>
            <a:r>
              <a:rPr lang="en-US" sz="900" dirty="0"/>
              <a:t> </a:t>
            </a:r>
            <a:r>
              <a:rPr lang="en-US" sz="900" dirty="0" err="1"/>
              <a:t>planejamento</a:t>
            </a:r>
            <a:r>
              <a:rPr lang="en-US" sz="900" dirty="0"/>
              <a:t>, </a:t>
            </a:r>
            <a:r>
              <a:rPr lang="en-US" sz="900" dirty="0" err="1"/>
              <a:t>criação</a:t>
            </a:r>
            <a:r>
              <a:rPr lang="en-US" sz="900" dirty="0"/>
              <a:t>, deployment e </a:t>
            </a:r>
            <a:r>
              <a:rPr lang="en-US" sz="900" dirty="0" err="1"/>
              <a:t>gerência</a:t>
            </a:r>
            <a:r>
              <a:rPr lang="en-US" sz="900" dirty="0"/>
              <a:t> dos dados de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organização</a:t>
            </a:r>
            <a:r>
              <a:rPr lang="en-US" sz="900" dirty="0"/>
              <a:t>.</a:t>
            </a:r>
          </a:p>
          <a:p>
            <a:endParaRPr lang="en-US" sz="900" dirty="0"/>
          </a:p>
          <a:p>
            <a:endParaRPr lang="en-US" sz="900" dirty="0"/>
          </a:p>
          <a:p>
            <a:pPr defTabSz="931774">
              <a:lnSpc>
                <a:spcPct val="100000"/>
              </a:lnSpc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50464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93424" defTabSz="931467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50464">
              <a:defRPr/>
            </a:pPr>
            <a:fld id="{D18B56EA-E28F-4F92-9F16-7A6F2501B303}" type="datetime8">
              <a:rPr lang="en-US">
                <a:solidFill>
                  <a:prstClr val="black"/>
                </a:solidFill>
              </a:rPr>
              <a:pPr defTabSz="950464">
                <a:defRPr/>
              </a:pPr>
              <a:t>7/10/2020 2:38 PM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50464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50464"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594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50464">
              <a:spcAft>
                <a:spcPts val="346"/>
              </a:spcAft>
              <a:defRPr/>
            </a:pPr>
            <a:r>
              <a:rPr lang="en-US" baseline="0" dirty="0"/>
              <a:t>Se </a:t>
            </a:r>
            <a:r>
              <a:rPr lang="en-US" baseline="0" dirty="0" err="1"/>
              <a:t>você</a:t>
            </a:r>
            <a:r>
              <a:rPr lang="en-US" baseline="0" dirty="0"/>
              <a:t> </a:t>
            </a:r>
            <a:r>
              <a:rPr lang="en-US" baseline="0" dirty="0" err="1"/>
              <a:t>é</a:t>
            </a:r>
            <a:r>
              <a:rPr lang="en-US" baseline="0" dirty="0"/>
              <a:t> um </a:t>
            </a:r>
            <a:r>
              <a:rPr lang="en-US" baseline="0" dirty="0" err="1"/>
              <a:t>iniciante</a:t>
            </a:r>
            <a:r>
              <a:rPr lang="en-US" baseline="0" dirty="0"/>
              <a:t> </a:t>
            </a:r>
            <a:r>
              <a:rPr lang="en-US" baseline="0" dirty="0" err="1"/>
              <a:t>ou</a:t>
            </a:r>
            <a:r>
              <a:rPr lang="en-US" baseline="0" dirty="0"/>
              <a:t> um </a:t>
            </a:r>
            <a:r>
              <a:rPr lang="en-US" baseline="0" dirty="0" err="1"/>
              <a:t>profissional</a:t>
            </a:r>
            <a:r>
              <a:rPr lang="en-US" baseline="0" dirty="0"/>
              <a:t> da </a:t>
            </a:r>
            <a:r>
              <a:rPr lang="en-US" baseline="0" dirty="0" err="1"/>
              <a:t>área</a:t>
            </a:r>
            <a:r>
              <a:rPr lang="en-US" baseline="0" dirty="0"/>
              <a:t> de </a:t>
            </a:r>
            <a:r>
              <a:rPr lang="en-US" baseline="0" dirty="0" err="1"/>
              <a:t>tecnologia</a:t>
            </a:r>
            <a:r>
              <a:rPr lang="en-US" baseline="0" dirty="0"/>
              <a:t> e </a:t>
            </a:r>
            <a:r>
              <a:rPr lang="en-US" baseline="0" dirty="0" err="1"/>
              <a:t>quer</a:t>
            </a:r>
            <a:r>
              <a:rPr lang="en-US" baseline="0" dirty="0"/>
              <a:t> se </a:t>
            </a:r>
            <a:r>
              <a:rPr lang="en-US" baseline="0" dirty="0" err="1"/>
              <a:t>aprimorar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</a:t>
            </a:r>
            <a:r>
              <a:rPr lang="en-US" baseline="0" dirty="0" err="1"/>
              <a:t>ciência</a:t>
            </a:r>
            <a:r>
              <a:rPr lang="en-US" baseline="0" dirty="0"/>
              <a:t> de dados, </a:t>
            </a:r>
            <a:r>
              <a:rPr lang="en-US" baseline="0" dirty="0" err="1"/>
              <a:t>não</a:t>
            </a:r>
            <a:r>
              <a:rPr lang="en-US" baseline="0" dirty="0"/>
              <a:t> </a:t>
            </a:r>
            <a:r>
              <a:rPr lang="en-US" baseline="0" dirty="0" err="1"/>
              <a:t>há</a:t>
            </a:r>
            <a:r>
              <a:rPr lang="en-US" baseline="0" dirty="0"/>
              <a:t> </a:t>
            </a:r>
            <a:r>
              <a:rPr lang="en-US" baseline="0" dirty="0" err="1"/>
              <a:t>momento</a:t>
            </a:r>
            <a:r>
              <a:rPr lang="en-US" baseline="0" dirty="0"/>
              <a:t> </a:t>
            </a:r>
            <a:r>
              <a:rPr lang="en-US" baseline="0" dirty="0" err="1"/>
              <a:t>melhor</a:t>
            </a:r>
            <a:r>
              <a:rPr lang="en-US" baseline="0" dirty="0"/>
              <a:t> do que agora. Um </a:t>
            </a:r>
            <a:r>
              <a:rPr lang="en-US" baseline="0" dirty="0" err="1"/>
              <a:t>cientista</a:t>
            </a:r>
            <a:r>
              <a:rPr lang="en-US" baseline="0" dirty="0"/>
              <a:t> de dados continua </a:t>
            </a:r>
            <a:r>
              <a:rPr lang="en-US" baseline="0" dirty="0" err="1"/>
              <a:t>sendo</a:t>
            </a:r>
            <a:r>
              <a:rPr lang="en-US" baseline="0" dirty="0"/>
              <a:t> o cargo </a:t>
            </a:r>
            <a:r>
              <a:rPr lang="en-US" baseline="0" dirty="0" err="1"/>
              <a:t>número</a:t>
            </a:r>
            <a:r>
              <a:rPr lang="en-US" baseline="0" dirty="0"/>
              <a:t> 1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promissor</a:t>
            </a:r>
            <a:r>
              <a:rPr lang="en-US" baseline="0" dirty="0"/>
              <a:t>, de </a:t>
            </a:r>
            <a:r>
              <a:rPr lang="en-US" baseline="0" dirty="0" err="1"/>
              <a:t>acordo</a:t>
            </a:r>
            <a:r>
              <a:rPr lang="en-US" baseline="0" dirty="0"/>
              <a:t> com o </a:t>
            </a:r>
            <a:r>
              <a:rPr lang="en-US" baseline="0" dirty="0" err="1"/>
              <a:t>LinkedIN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2018 e 2019.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3829E9FC-B671-424D-AD31-3E8C5FC948F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6944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7/10/2020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93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err="1"/>
              <a:t>Os</a:t>
            </a:r>
            <a:r>
              <a:rPr lang="en-US" sz="900" dirty="0"/>
              <a:t> notebooks Azure </a:t>
            </a:r>
            <a:r>
              <a:rPr lang="en-US" sz="900" dirty="0" err="1"/>
              <a:t>são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plataforma</a:t>
            </a:r>
            <a:r>
              <a:rPr lang="en-US" sz="900" dirty="0"/>
              <a:t> </a:t>
            </a:r>
            <a:r>
              <a:rPr lang="en-US" sz="900" dirty="0" err="1"/>
              <a:t>baseada</a:t>
            </a:r>
            <a:r>
              <a:rPr lang="en-US" sz="900" dirty="0"/>
              <a:t> </a:t>
            </a:r>
            <a:r>
              <a:rPr lang="en-US" sz="900" dirty="0" err="1"/>
              <a:t>em</a:t>
            </a:r>
            <a:r>
              <a:rPr lang="en-US" sz="900" dirty="0"/>
              <a:t> </a:t>
            </a:r>
            <a:r>
              <a:rPr lang="en-US" sz="900" dirty="0" err="1"/>
              <a:t>nuvem</a:t>
            </a:r>
            <a:r>
              <a:rPr lang="en-US" sz="900" dirty="0"/>
              <a:t> para </a:t>
            </a:r>
            <a:r>
              <a:rPr lang="en-US" sz="900" dirty="0" err="1"/>
              <a:t>criar</a:t>
            </a:r>
            <a:r>
              <a:rPr lang="en-US" sz="900" dirty="0"/>
              <a:t> e </a:t>
            </a:r>
            <a:r>
              <a:rPr lang="en-US" sz="900" dirty="0" err="1"/>
              <a:t>executar</a:t>
            </a:r>
            <a:r>
              <a:rPr lang="en-US" sz="900" dirty="0"/>
              <a:t> notebooks </a:t>
            </a:r>
            <a:r>
              <a:rPr lang="en-US" sz="900" dirty="0" err="1"/>
              <a:t>Jupyter</a:t>
            </a:r>
            <a:r>
              <a:rPr lang="en-US" sz="900" dirty="0"/>
              <a:t>. O </a:t>
            </a:r>
            <a:r>
              <a:rPr lang="en-US" sz="900" dirty="0" err="1"/>
              <a:t>Jupyter</a:t>
            </a:r>
            <a:r>
              <a:rPr lang="en-US" sz="900" dirty="0"/>
              <a:t> </a:t>
            </a:r>
            <a:r>
              <a:rPr lang="en-US" sz="900" dirty="0" err="1"/>
              <a:t>é</a:t>
            </a:r>
            <a:r>
              <a:rPr lang="en-US" sz="900" dirty="0"/>
              <a:t> um </a:t>
            </a:r>
            <a:r>
              <a:rPr lang="en-US" sz="900" dirty="0" err="1"/>
              <a:t>ambiente</a:t>
            </a:r>
            <a:r>
              <a:rPr lang="en-US" sz="900" dirty="0"/>
              <a:t> </a:t>
            </a:r>
            <a:r>
              <a:rPr lang="en-US" sz="900" dirty="0" err="1"/>
              <a:t>baseado</a:t>
            </a:r>
            <a:r>
              <a:rPr lang="en-US" sz="900" dirty="0"/>
              <a:t> </a:t>
            </a:r>
            <a:r>
              <a:rPr lang="en-US" sz="900" dirty="0" err="1"/>
              <a:t>em</a:t>
            </a:r>
            <a:r>
              <a:rPr lang="en-US" sz="900" dirty="0"/>
              <a:t> </a:t>
            </a:r>
            <a:r>
              <a:rPr lang="en-US" sz="900" dirty="0" err="1"/>
              <a:t>IPython</a:t>
            </a:r>
            <a:r>
              <a:rPr lang="en-US" sz="900" dirty="0"/>
              <a:t> que </a:t>
            </a:r>
            <a:r>
              <a:rPr lang="en-US" sz="900" dirty="0" err="1"/>
              <a:t>facilita</a:t>
            </a:r>
            <a:r>
              <a:rPr lang="en-US" sz="900" dirty="0"/>
              <a:t> a </a:t>
            </a:r>
            <a:r>
              <a:rPr lang="en-US" sz="900" dirty="0" err="1"/>
              <a:t>programação</a:t>
            </a:r>
            <a:r>
              <a:rPr lang="en-US" sz="900" dirty="0"/>
              <a:t> </a:t>
            </a:r>
            <a:r>
              <a:rPr lang="en-US" sz="900" dirty="0" err="1"/>
              <a:t>interativa</a:t>
            </a:r>
            <a:r>
              <a:rPr lang="en-US" sz="900" dirty="0"/>
              <a:t> e a </a:t>
            </a:r>
            <a:r>
              <a:rPr lang="en-US" sz="900" dirty="0" err="1"/>
              <a:t>análise</a:t>
            </a:r>
            <a:r>
              <a:rPr lang="en-US" sz="900" dirty="0"/>
              <a:t> de dados </a:t>
            </a:r>
            <a:r>
              <a:rPr lang="en-US" sz="900" dirty="0" err="1"/>
              <a:t>usando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variedade</a:t>
            </a:r>
            <a:r>
              <a:rPr lang="en-US" sz="900" dirty="0"/>
              <a:t> de </a:t>
            </a:r>
            <a:r>
              <a:rPr lang="en-US" sz="900" dirty="0" err="1"/>
              <a:t>linguagens</a:t>
            </a:r>
            <a:r>
              <a:rPr lang="en-US" sz="900" dirty="0"/>
              <a:t> de </a:t>
            </a:r>
            <a:r>
              <a:rPr lang="en-US" sz="900" dirty="0" err="1"/>
              <a:t>programação</a:t>
            </a:r>
            <a:r>
              <a:rPr lang="en-US" sz="900" dirty="0"/>
              <a:t>, </a:t>
            </a:r>
            <a:r>
              <a:rPr lang="en-US" sz="900" dirty="0" err="1"/>
              <a:t>incluindo</a:t>
            </a:r>
            <a:r>
              <a:rPr lang="en-US" sz="900" dirty="0"/>
              <a:t> Python. </a:t>
            </a:r>
            <a:r>
              <a:rPr lang="en-US" sz="900" dirty="0" err="1"/>
              <a:t>Os</a:t>
            </a:r>
            <a:r>
              <a:rPr lang="en-US" sz="900" dirty="0"/>
              <a:t> notebooks </a:t>
            </a:r>
            <a:r>
              <a:rPr lang="en-US" sz="900" dirty="0" err="1"/>
              <a:t>Jupyter</a:t>
            </a:r>
            <a:r>
              <a:rPr lang="en-US" sz="900" dirty="0"/>
              <a:t> </a:t>
            </a:r>
            <a:r>
              <a:rPr lang="en-US" sz="900" dirty="0" err="1"/>
              <a:t>desfrutam</a:t>
            </a:r>
            <a:r>
              <a:rPr lang="en-US" sz="900" dirty="0"/>
              <a:t> de </a:t>
            </a:r>
            <a:r>
              <a:rPr lang="en-US" sz="900" dirty="0" err="1"/>
              <a:t>amplo</a:t>
            </a:r>
            <a:r>
              <a:rPr lang="en-US" sz="900" dirty="0"/>
              <a:t> </a:t>
            </a:r>
            <a:r>
              <a:rPr lang="en-US" sz="900" dirty="0" err="1"/>
              <a:t>uso</a:t>
            </a:r>
            <a:r>
              <a:rPr lang="en-US" sz="900" dirty="0"/>
              <a:t> </a:t>
            </a:r>
            <a:r>
              <a:rPr lang="en-US" sz="900" dirty="0" err="1"/>
              <a:t>na</a:t>
            </a:r>
            <a:r>
              <a:rPr lang="en-US" sz="900" dirty="0"/>
              <a:t> </a:t>
            </a:r>
            <a:r>
              <a:rPr lang="en-US" sz="900" dirty="0" err="1"/>
              <a:t>pesquisa</a:t>
            </a:r>
            <a:r>
              <a:rPr lang="en-US" sz="900" dirty="0"/>
              <a:t> e </a:t>
            </a:r>
            <a:r>
              <a:rPr lang="en-US" sz="900" dirty="0" err="1"/>
              <a:t>na</a:t>
            </a:r>
            <a:r>
              <a:rPr lang="en-US" sz="900" dirty="0"/>
              <a:t> academia para </a:t>
            </a:r>
            <a:r>
              <a:rPr lang="en-US" sz="900" dirty="0" err="1"/>
              <a:t>modelagem</a:t>
            </a:r>
            <a:r>
              <a:rPr lang="en-US" sz="900" dirty="0"/>
              <a:t> </a:t>
            </a:r>
            <a:r>
              <a:rPr lang="en-US" sz="900" dirty="0" err="1"/>
              <a:t>matemática</a:t>
            </a:r>
            <a:r>
              <a:rPr lang="en-US" sz="900" dirty="0"/>
              <a:t>, </a:t>
            </a:r>
            <a:r>
              <a:rPr lang="en-US" sz="900" dirty="0" err="1"/>
              <a:t>aprendizado</a:t>
            </a:r>
            <a:r>
              <a:rPr lang="en-US" sz="900" dirty="0"/>
              <a:t> de </a:t>
            </a:r>
            <a:r>
              <a:rPr lang="en-US" sz="900" dirty="0" err="1"/>
              <a:t>máquina</a:t>
            </a:r>
            <a:r>
              <a:rPr lang="en-US" sz="900" dirty="0"/>
              <a:t>, </a:t>
            </a:r>
            <a:r>
              <a:rPr lang="en-US" sz="900" dirty="0" err="1"/>
              <a:t>análise</a:t>
            </a:r>
            <a:r>
              <a:rPr lang="en-US" sz="900" dirty="0"/>
              <a:t> </a:t>
            </a:r>
            <a:r>
              <a:rPr lang="en-US" sz="900" dirty="0" err="1"/>
              <a:t>estatística</a:t>
            </a:r>
            <a:r>
              <a:rPr lang="en-US" sz="900" dirty="0"/>
              <a:t> e para </a:t>
            </a:r>
            <a:r>
              <a:rPr lang="en-US" sz="900" dirty="0" err="1"/>
              <a:t>ensinar</a:t>
            </a:r>
            <a:r>
              <a:rPr lang="en-US" sz="900" dirty="0"/>
              <a:t> e </a:t>
            </a:r>
            <a:r>
              <a:rPr lang="en-US" sz="900" dirty="0" err="1"/>
              <a:t>aprender</a:t>
            </a:r>
            <a:r>
              <a:rPr lang="en-US" sz="900" dirty="0"/>
              <a:t> a </a:t>
            </a:r>
            <a:r>
              <a:rPr lang="en-US" sz="900" dirty="0" err="1"/>
              <a:t>codificar</a:t>
            </a:r>
            <a:r>
              <a:rPr lang="en-US" sz="900" dirty="0"/>
              <a:t>.</a:t>
            </a:r>
          </a:p>
          <a:p>
            <a:endParaRPr lang="en-US" sz="900" dirty="0"/>
          </a:p>
          <a:p>
            <a:r>
              <a:rPr lang="en-US" sz="900" dirty="0"/>
              <a:t>O Azure notebooks </a:t>
            </a:r>
            <a:r>
              <a:rPr lang="en-US" sz="900" dirty="0" err="1"/>
              <a:t>fornece</a:t>
            </a:r>
            <a:r>
              <a:rPr lang="en-US" sz="900" dirty="0"/>
              <a:t> o </a:t>
            </a:r>
            <a:r>
              <a:rPr lang="en-US" sz="900" dirty="0" err="1"/>
              <a:t>Jupyter</a:t>
            </a:r>
            <a:r>
              <a:rPr lang="en-US" sz="900" dirty="0"/>
              <a:t> </a:t>
            </a:r>
            <a:r>
              <a:rPr lang="en-US" sz="900" dirty="0" err="1"/>
              <a:t>como</a:t>
            </a:r>
            <a:r>
              <a:rPr lang="en-US" sz="900" dirty="0"/>
              <a:t> um </a:t>
            </a:r>
            <a:r>
              <a:rPr lang="en-US" sz="900" dirty="0" err="1"/>
              <a:t>serviço</a:t>
            </a:r>
            <a:r>
              <a:rPr lang="en-US" sz="900" dirty="0"/>
              <a:t> </a:t>
            </a:r>
            <a:r>
              <a:rPr lang="en-US" sz="900" dirty="0" err="1"/>
              <a:t>gratuitamente</a:t>
            </a:r>
            <a:r>
              <a:rPr lang="en-US" sz="900" dirty="0"/>
              <a:t>. </a:t>
            </a:r>
            <a:r>
              <a:rPr lang="en-US" sz="900" dirty="0" err="1"/>
              <a:t>É</a:t>
            </a:r>
            <a:r>
              <a:rPr lang="en-US" sz="900" dirty="0"/>
              <a:t>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maneira</a:t>
            </a:r>
            <a:r>
              <a:rPr lang="en-US" sz="900" dirty="0"/>
              <a:t> </a:t>
            </a:r>
            <a:r>
              <a:rPr lang="en-US" sz="900" dirty="0" err="1"/>
              <a:t>conveniente</a:t>
            </a:r>
            <a:r>
              <a:rPr lang="en-US" sz="900" dirty="0"/>
              <a:t> de </a:t>
            </a:r>
            <a:r>
              <a:rPr lang="en-US" sz="900" dirty="0" err="1"/>
              <a:t>criar</a:t>
            </a:r>
            <a:r>
              <a:rPr lang="en-US" sz="900" dirty="0"/>
              <a:t> notebooks e </a:t>
            </a:r>
            <a:r>
              <a:rPr lang="en-US" sz="900" dirty="0" err="1"/>
              <a:t>compartilhá</a:t>
            </a:r>
            <a:r>
              <a:rPr lang="en-US" sz="900" dirty="0"/>
              <a:t>-los com </a:t>
            </a:r>
            <a:r>
              <a:rPr lang="en-US" sz="900" dirty="0" err="1"/>
              <a:t>outras</a:t>
            </a:r>
            <a:r>
              <a:rPr lang="en-US" sz="900" dirty="0"/>
              <a:t> </a:t>
            </a:r>
            <a:r>
              <a:rPr lang="en-US" sz="900" dirty="0" err="1"/>
              <a:t>pessoas</a:t>
            </a:r>
            <a:r>
              <a:rPr lang="en-US" sz="900" dirty="0"/>
              <a:t> </a:t>
            </a:r>
            <a:r>
              <a:rPr lang="en-US" sz="900" dirty="0" err="1"/>
              <a:t>sem</a:t>
            </a:r>
            <a:r>
              <a:rPr lang="en-US" sz="900" dirty="0"/>
              <a:t> </a:t>
            </a:r>
            <a:r>
              <a:rPr lang="en-US" sz="900" dirty="0" err="1"/>
              <a:t>precisar</a:t>
            </a:r>
            <a:r>
              <a:rPr lang="en-US" sz="900" dirty="0"/>
              <a:t> </a:t>
            </a:r>
            <a:r>
              <a:rPr lang="en-US" sz="900" dirty="0" err="1"/>
              <a:t>instalar</a:t>
            </a:r>
            <a:r>
              <a:rPr lang="en-US" sz="900" dirty="0"/>
              <a:t> e </a:t>
            </a:r>
            <a:r>
              <a:rPr lang="en-US" sz="900" dirty="0" err="1"/>
              <a:t>gerenciar</a:t>
            </a:r>
            <a:r>
              <a:rPr lang="en-US" sz="900" dirty="0"/>
              <a:t> um </a:t>
            </a:r>
            <a:r>
              <a:rPr lang="en-US" sz="900" dirty="0" err="1"/>
              <a:t>servidor</a:t>
            </a:r>
            <a:r>
              <a:rPr lang="en-US" sz="900" dirty="0"/>
              <a:t> </a:t>
            </a:r>
            <a:r>
              <a:rPr lang="en-US" sz="900" dirty="0" err="1"/>
              <a:t>Jupyter</a:t>
            </a:r>
            <a:r>
              <a:rPr lang="en-US" sz="900" dirty="0"/>
              <a:t>. E </a:t>
            </a:r>
            <a:r>
              <a:rPr lang="en-US" sz="900" dirty="0" err="1"/>
              <a:t>é</a:t>
            </a:r>
            <a:r>
              <a:rPr lang="en-US" sz="900" dirty="0"/>
              <a:t> </a:t>
            </a:r>
            <a:r>
              <a:rPr lang="en-US" sz="900" dirty="0" err="1"/>
              <a:t>baseado</a:t>
            </a:r>
            <a:r>
              <a:rPr lang="en-US" sz="900" dirty="0"/>
              <a:t> </a:t>
            </a:r>
            <a:r>
              <a:rPr lang="en-US" sz="900" dirty="0" err="1"/>
              <a:t>na</a:t>
            </a:r>
            <a:r>
              <a:rPr lang="en-US" sz="900" dirty="0"/>
              <a:t> Web, </a:t>
            </a:r>
            <a:r>
              <a:rPr lang="en-US" sz="900" dirty="0" err="1"/>
              <a:t>tornando</a:t>
            </a:r>
            <a:r>
              <a:rPr lang="en-US" sz="900" dirty="0"/>
              <a:t>-a </a:t>
            </a:r>
            <a:r>
              <a:rPr lang="en-US" sz="900" dirty="0" err="1"/>
              <a:t>uma</a:t>
            </a:r>
            <a:r>
              <a:rPr lang="en-US" sz="900" dirty="0"/>
              <a:t> </a:t>
            </a:r>
            <a:r>
              <a:rPr lang="en-US" sz="900" dirty="0" err="1"/>
              <a:t>solução</a:t>
            </a:r>
            <a:r>
              <a:rPr lang="en-US" sz="900" dirty="0"/>
              <a:t> ideal para </a:t>
            </a:r>
            <a:r>
              <a:rPr lang="en-US" sz="900" dirty="0" err="1"/>
              <a:t>colaboração</a:t>
            </a:r>
            <a:r>
              <a:rPr lang="en-US" sz="900" dirty="0"/>
              <a:t> online. Neste </a:t>
            </a:r>
            <a:r>
              <a:rPr lang="en-US" sz="900" dirty="0" err="1"/>
              <a:t>laboratório</a:t>
            </a:r>
            <a:r>
              <a:rPr lang="en-US" sz="900" dirty="0"/>
              <a:t>, </a:t>
            </a:r>
            <a:r>
              <a:rPr lang="en-US" sz="900" dirty="0" err="1"/>
              <a:t>você</a:t>
            </a:r>
            <a:r>
              <a:rPr lang="en-US" sz="900" dirty="0"/>
              <a:t> </a:t>
            </a:r>
            <a:r>
              <a:rPr lang="en-US" sz="900" dirty="0" err="1"/>
              <a:t>criará</a:t>
            </a:r>
            <a:r>
              <a:rPr lang="en-US" sz="900" dirty="0"/>
              <a:t> um notebook Azure e </a:t>
            </a:r>
            <a:r>
              <a:rPr lang="en-US" sz="900" dirty="0" err="1"/>
              <a:t>usará</a:t>
            </a:r>
            <a:r>
              <a:rPr lang="en-US" sz="900" dirty="0"/>
              <a:t> </a:t>
            </a:r>
            <a:r>
              <a:rPr lang="en-US" sz="900" dirty="0" err="1"/>
              <a:t>três</a:t>
            </a:r>
            <a:r>
              <a:rPr lang="en-US" sz="900" dirty="0"/>
              <a:t> </a:t>
            </a:r>
            <a:r>
              <a:rPr lang="en-US" sz="900" dirty="0" err="1"/>
              <a:t>bibliotecas</a:t>
            </a:r>
            <a:r>
              <a:rPr lang="en-US" sz="900" dirty="0"/>
              <a:t> </a:t>
            </a:r>
            <a:r>
              <a:rPr lang="en-US" sz="900" dirty="0" err="1"/>
              <a:t>populares</a:t>
            </a:r>
            <a:r>
              <a:rPr lang="en-US" sz="900" dirty="0"/>
              <a:t> do Python - </a:t>
            </a:r>
            <a:r>
              <a:rPr lang="en-US" sz="900" dirty="0" err="1"/>
              <a:t>scikit</a:t>
            </a:r>
            <a:r>
              <a:rPr lang="en-US" sz="900" dirty="0"/>
              <a:t>-learn, NumPy e Seaborn - para </a:t>
            </a:r>
            <a:r>
              <a:rPr lang="en-US" sz="900" dirty="0" err="1"/>
              <a:t>analisar</a:t>
            </a:r>
            <a:r>
              <a:rPr lang="en-US" sz="900" dirty="0"/>
              <a:t> </a:t>
            </a:r>
            <a:r>
              <a:rPr lang="en-US" sz="900" dirty="0" err="1"/>
              <a:t>seus</a:t>
            </a:r>
            <a:r>
              <a:rPr lang="en-US" sz="900" dirty="0"/>
              <a:t> dados. </a:t>
            </a:r>
            <a:r>
              <a:rPr lang="en-US" sz="900" dirty="0" err="1"/>
              <a:t>Depois</a:t>
            </a:r>
            <a:r>
              <a:rPr lang="en-US" sz="900" dirty="0"/>
              <a:t>, </a:t>
            </a:r>
            <a:r>
              <a:rPr lang="en-US" sz="900" dirty="0" err="1"/>
              <a:t>você</a:t>
            </a:r>
            <a:r>
              <a:rPr lang="en-US" sz="900" dirty="0"/>
              <a:t> </a:t>
            </a:r>
            <a:r>
              <a:rPr lang="en-US" sz="900" dirty="0" err="1"/>
              <a:t>compartilhará</a:t>
            </a:r>
            <a:r>
              <a:rPr lang="en-US" sz="900" dirty="0"/>
              <a:t> o </a:t>
            </a:r>
            <a:r>
              <a:rPr lang="en-US" sz="900" dirty="0" err="1"/>
              <a:t>caderno</a:t>
            </a:r>
            <a:r>
              <a:rPr lang="en-US" sz="900" dirty="0"/>
              <a:t> para que outros </a:t>
            </a:r>
            <a:r>
              <a:rPr lang="en-US" sz="900" dirty="0" err="1"/>
              <a:t>possam</a:t>
            </a:r>
            <a:r>
              <a:rPr lang="en-US" sz="900" dirty="0"/>
              <a:t> </a:t>
            </a:r>
            <a:r>
              <a:rPr lang="en-US" sz="900" dirty="0" err="1"/>
              <a:t>experimentar</a:t>
            </a:r>
            <a:r>
              <a:rPr lang="en-US" sz="900" dirty="0"/>
              <a:t> </a:t>
            </a:r>
            <a:r>
              <a:rPr lang="en-US" sz="900" dirty="0" err="1"/>
              <a:t>também</a:t>
            </a:r>
            <a:r>
              <a:rPr lang="en-US" sz="900" dirty="0"/>
              <a:t>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31467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7/10/2020 2:38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98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chart" Target="../charts/chart9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2.pn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7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(event nam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629243"/>
            <a:ext cx="8964185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1113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00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518433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4071266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4072824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0492042"/>
              </p:ext>
            </p:extLst>
          </p:nvPr>
        </p:nvGraphicFramePr>
        <p:xfrm>
          <a:off x="4566856" y="729205"/>
          <a:ext cx="7349763" cy="489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0246939"/>
      </p:ext>
    </p:extLst>
  </p:cSld>
  <p:clrMapOvr>
    <a:masterClrMapping/>
  </p:clrMapOvr>
  <p:transition>
    <p:fade/>
  </p:transition>
  <p:hf sldNum="0"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457200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30422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615125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899828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57200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30422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15125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899828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2" name="Rectangle 21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3241923"/>
      </p:ext>
    </p:extLst>
  </p:cSld>
  <p:clrMapOvr>
    <a:masterClrMapping/>
  </p:clrMapOvr>
  <p:transition>
    <p:fade/>
  </p:transition>
  <p:hf sldNum="0"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567131"/>
              </p:ext>
            </p:extLst>
          </p:nvPr>
        </p:nvGraphicFramePr>
        <p:xfrm>
          <a:off x="457200" y="1351677"/>
          <a:ext cx="11335870" cy="426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193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1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035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41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343746"/>
      </p:ext>
    </p:extLst>
  </p:cSld>
  <p:clrMapOvr>
    <a:masterClrMapping/>
  </p:clrMapOvr>
  <p:transition>
    <p:fade/>
  </p:transition>
  <p:hf sldNum="0"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120" r="40091"/>
          <a:stretch/>
        </p:blipFill>
        <p:spPr>
          <a:xfrm>
            <a:off x="972672" y="1869141"/>
            <a:ext cx="2563906" cy="256390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4" t="24138" r="34165" b="10462"/>
          <a:stretch/>
        </p:blipFill>
        <p:spPr>
          <a:xfrm>
            <a:off x="4782672" y="1860178"/>
            <a:ext cx="2613210" cy="261321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6764" r="24985"/>
          <a:stretch/>
        </p:blipFill>
        <p:spPr>
          <a:xfrm>
            <a:off x="8583707" y="1855694"/>
            <a:ext cx="2608730" cy="2608730"/>
          </a:xfrm>
          <a:prstGeom prst="ellipse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3989773"/>
      </p:ext>
    </p:extLst>
  </p:cSld>
  <p:clrMapOvr>
    <a:masterClrMapping/>
  </p:clrMapOvr>
  <p:transition>
    <p:fade/>
  </p:transition>
  <p:hf sldNum="0"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 t="11707" r="-5393" b="3946"/>
          <a:stretch/>
        </p:blipFill>
        <p:spPr>
          <a:xfrm flipH="1"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/>
          <a:stretch/>
        </p:blipFill>
        <p:spPr>
          <a:xfrm>
            <a:off x="0" y="0"/>
            <a:ext cx="11662611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7928277" cy="724246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52364497"/>
      </p:ext>
    </p:extLst>
  </p:cSld>
  <p:clrMapOvr>
    <a:masterClrMapping/>
  </p:clrMapOvr>
  <p:transition>
    <p:fade/>
  </p:transition>
  <p:hf sldNum="0"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DD7EE3F-765D-4CAC-8658-4D09FBF669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5" name="Text Box 3" descr="This is a copyright notice that should be included on the final slide.">
            <a:extLst>
              <a:ext uri="{FF2B5EF4-FFF2-40B4-BE49-F238E27FC236}">
                <a16:creationId xmlns:a16="http://schemas.microsoft.com/office/drawing/2014/main" id="{BE70E934-C2D5-4399-BFC7-7F3836129F79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553239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078D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1709058"/>
          </a:xfrm>
        </p:spPr>
        <p:txBody>
          <a:bodyPr>
            <a:spAutoFit/>
          </a:bodyPr>
          <a:lstStyle>
            <a:lvl1pPr marL="0" indent="0">
              <a:spcBef>
                <a:spcPts val="588"/>
              </a:spcBef>
              <a:buNone/>
              <a:defRPr sz="2745" spc="-29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FontTx/>
              <a:buNone/>
              <a:defRPr sz="1961"/>
            </a:lvl2pPr>
            <a:lvl3pPr marL="224097" indent="0">
              <a:spcBef>
                <a:spcPts val="588"/>
              </a:spcBef>
              <a:buNone/>
              <a:defRPr/>
            </a:lvl3pPr>
            <a:lvl4pPr marL="448193" indent="0">
              <a:spcBef>
                <a:spcPts val="588"/>
              </a:spcBef>
              <a:buNone/>
              <a:defRPr/>
            </a:lvl4pPr>
            <a:lvl5pPr marL="672290" indent="0">
              <a:spcBef>
                <a:spcPts val="588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6913922"/>
      </p:ext>
    </p:extLst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752F7F94-9231-4E4A-AA40-FA537E6B0D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4" name="Picture 3" descr="A black and silver text on a screen&#10;&#10;Description automatically generated">
            <a:extLst>
              <a:ext uri="{FF2B5EF4-FFF2-40B4-BE49-F238E27FC236}">
                <a16:creationId xmlns:a16="http://schemas.microsoft.com/office/drawing/2014/main" id="{84CDFD7B-7173-D049-99AA-A43E9BEE9E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25035" y="0"/>
            <a:ext cx="68669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87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677374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25977200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1071059"/>
            <a:ext cx="11655078" cy="974626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746869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339875"/>
            <a:ext cx="8964185" cy="958909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3490168"/>
            <a:ext cx="11569474" cy="572464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Demo description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88035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9460" y="1222838"/>
            <a:ext cx="11544589" cy="3431895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 b="0" i="0">
                <a:latin typeface="Consolas" charset="0"/>
                <a:ea typeface="Consolas" charset="0"/>
                <a:cs typeface="Consolas" charset="0"/>
              </a:defRPr>
            </a:lvl1pPr>
            <a:lvl2pPr marL="509846" indent="-285750">
              <a:spcAft>
                <a:spcPts val="1000"/>
              </a:spcAft>
              <a:buFont typeface="Arial" charset="0"/>
              <a:buChar char="•"/>
              <a:defRPr sz="1600" b="0" i="0">
                <a:latin typeface="Consolas" charset="0"/>
                <a:ea typeface="Consolas" charset="0"/>
                <a:cs typeface="Consolas" charset="0"/>
              </a:defRPr>
            </a:lvl2pPr>
          </a:lstStyle>
          <a:p>
            <a:r>
              <a:rPr lang="en-US"/>
              <a:t>This slide layout uses Consolas</a:t>
            </a:r>
          </a:p>
          <a:p>
            <a:r>
              <a:rPr lang="en-US" b="1"/>
              <a:t>Tips:</a:t>
            </a:r>
          </a:p>
          <a:p>
            <a:r>
              <a:rPr lang="en-US"/>
              <a:t>Copy and paste from Visual Studio, keeping formatting, to include color coding</a:t>
            </a:r>
          </a:p>
          <a:p>
            <a:r>
              <a:rPr lang="en-US"/>
              <a:t>To disable reformatting of quotes - " and '</a:t>
            </a:r>
          </a:p>
          <a:p>
            <a:pPr lvl="1"/>
            <a:r>
              <a:rPr lang="en-US"/>
              <a:t>In PowerPoint, click </a:t>
            </a:r>
            <a:r>
              <a:rPr lang="en-US" b="1"/>
              <a:t>File</a:t>
            </a:r>
            <a:r>
              <a:rPr lang="en-US"/>
              <a:t> &gt; </a:t>
            </a:r>
            <a:r>
              <a:rPr lang="en-US" b="1"/>
              <a:t>Options</a:t>
            </a:r>
          </a:p>
          <a:p>
            <a:pPr lvl="1"/>
            <a:r>
              <a:rPr lang="en-US"/>
              <a:t>Choose </a:t>
            </a:r>
            <a:r>
              <a:rPr lang="en-US" b="1"/>
              <a:t>Proofing</a:t>
            </a:r>
            <a:r>
              <a:rPr lang="en-US"/>
              <a:t> &gt; </a:t>
            </a:r>
            <a:r>
              <a:rPr lang="en-US" b="1"/>
              <a:t>Autocorrect Options</a:t>
            </a:r>
          </a:p>
          <a:p>
            <a:pPr lvl="1"/>
            <a:r>
              <a:rPr lang="en-US"/>
              <a:t>Remove the check from </a:t>
            </a:r>
            <a:r>
              <a:rPr lang="en-US" b="1"/>
              <a:t>"Straight quotes" with "Smart quotes"</a:t>
            </a:r>
          </a:p>
          <a:p>
            <a:r>
              <a:rPr lang="en-US"/>
              <a:t>Consider using </a:t>
            </a:r>
            <a:r>
              <a:rPr lang="en-US" b="1"/>
              <a:t>Code Presenter Pro</a:t>
            </a:r>
            <a:r>
              <a:rPr lang="en-US"/>
              <a:t> from the Office Store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446479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5" name="Chart 4"/>
          <p:cNvGraphicFramePr/>
          <p:nvPr userDrawn="1">
            <p:extLst>
              <p:ext uri="{D42A27DB-BD31-4B8C-83A1-F6EECF244321}">
                <p14:modId xmlns:p14="http://schemas.microsoft.com/office/powerpoint/2010/main" val="818024331"/>
              </p:ext>
            </p:extLst>
          </p:nvPr>
        </p:nvGraphicFramePr>
        <p:xfrm>
          <a:off x="306209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315751602"/>
              </p:ext>
            </p:extLst>
          </p:nvPr>
        </p:nvGraphicFramePr>
        <p:xfrm>
          <a:off x="3252488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 userDrawn="1">
            <p:extLst>
              <p:ext uri="{D42A27DB-BD31-4B8C-83A1-F6EECF244321}">
                <p14:modId xmlns:p14="http://schemas.microsoft.com/office/powerpoint/2010/main" val="708114149"/>
              </p:ext>
            </p:extLst>
          </p:nvPr>
        </p:nvGraphicFramePr>
        <p:xfrm>
          <a:off x="9074552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/>
          <p:nvPr userDrawn="1">
            <p:extLst>
              <p:ext uri="{D42A27DB-BD31-4B8C-83A1-F6EECF244321}">
                <p14:modId xmlns:p14="http://schemas.microsoft.com/office/powerpoint/2010/main" val="405083077"/>
              </p:ext>
            </p:extLst>
          </p:nvPr>
        </p:nvGraphicFramePr>
        <p:xfrm>
          <a:off x="6169307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79699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4281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3648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97645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74562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01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14531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02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366074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03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236597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04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0411659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4071266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4072824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aphicFrame>
        <p:nvGraphicFramePr>
          <p:cNvPr id="6" name="Chart 5"/>
          <p:cNvGraphicFramePr/>
          <p:nvPr userDrawn="1">
            <p:extLst>
              <p:ext uri="{D42A27DB-BD31-4B8C-83A1-F6EECF244321}">
                <p14:modId xmlns:p14="http://schemas.microsoft.com/office/powerpoint/2010/main" val="1350045900"/>
              </p:ext>
            </p:extLst>
          </p:nvPr>
        </p:nvGraphicFramePr>
        <p:xfrm>
          <a:off x="4566856" y="729205"/>
          <a:ext cx="7349763" cy="489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61638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30422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15125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899828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330422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615125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99828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2" name="Rectangle 21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956807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795511793"/>
              </p:ext>
            </p:extLst>
          </p:nvPr>
        </p:nvGraphicFramePr>
        <p:xfrm>
          <a:off x="457200" y="1351677"/>
          <a:ext cx="11335870" cy="426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193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1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035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41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52542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724"/>
          <a:stretch/>
        </p:blipFill>
        <p:spPr>
          <a:xfrm flipH="1">
            <a:off x="4058653" y="0"/>
            <a:ext cx="8133347" cy="6854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0" y="0"/>
            <a:ext cx="11790947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629243"/>
            <a:ext cx="6644844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3284714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120" r="40091"/>
          <a:stretch/>
        </p:blipFill>
        <p:spPr>
          <a:xfrm>
            <a:off x="972672" y="1869141"/>
            <a:ext cx="2563906" cy="256390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4" t="24138" r="34165" b="10462"/>
          <a:stretch/>
        </p:blipFill>
        <p:spPr>
          <a:xfrm>
            <a:off x="4782672" y="1860178"/>
            <a:ext cx="2613210" cy="261321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6764" r="24985"/>
          <a:stretch/>
        </p:blipFill>
        <p:spPr>
          <a:xfrm>
            <a:off x="8583707" y="1855694"/>
            <a:ext cx="2608730" cy="2608730"/>
          </a:xfrm>
          <a:prstGeom prst="ellipse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5543408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 t="11707" r="-5393" b="3946"/>
          <a:stretch/>
        </p:blipFill>
        <p:spPr>
          <a:xfrm flipH="1"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/>
          <a:stretch/>
        </p:blipFill>
        <p:spPr>
          <a:xfrm>
            <a:off x="0" y="0"/>
            <a:ext cx="11662611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7928277" cy="724246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359310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1707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7DC11-FF4F-40B8-8A2A-E6DAD9ECA5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7188D3-6D70-4DFD-A584-E5F3A1A385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176690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 (event nam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629243"/>
            <a:ext cx="8964185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681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724"/>
          <a:stretch/>
        </p:blipFill>
        <p:spPr>
          <a:xfrm flipH="1">
            <a:off x="4058653" y="0"/>
            <a:ext cx="8133347" cy="6854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0" y="0"/>
            <a:ext cx="11790947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629243"/>
            <a:ext cx="6644844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939002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11655078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237283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57200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457200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7200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7200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188720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188720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188720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188720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188720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090916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6090916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7</a:t>
            </a: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6090916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</a:t>
            </a: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6090916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9</a:t>
            </a: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6090916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6822436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>
            <a:off x="6822436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6822436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6822436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 bwMode="auto">
          <a:xfrm>
            <a:off x="6822436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42" name="Rectangle 41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606625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625508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320416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18859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598381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11655078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2368309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5"/>
            <a:ext cx="5493355" cy="946926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7683" y="2926751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8" name="cloud">
            <a:extLst>
              <a:ext uri="{FF2B5EF4-FFF2-40B4-BE49-F238E27FC236}">
                <a16:creationId xmlns:a16="http://schemas.microsoft.com/office/drawing/2014/main" id="{9E29AF18-9A42-483A-921D-C3A5B3D9CD3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84086" y="2993139"/>
            <a:ext cx="502920" cy="320409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7683" y="3841150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67683" y="4742103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2" name="binary">
            <a:extLst>
              <a:ext uri="{FF2B5EF4-FFF2-40B4-BE49-F238E27FC236}">
                <a16:creationId xmlns:a16="http://schemas.microsoft.com/office/drawing/2014/main" id="{3570C9EE-A8F1-4C55-ABDC-DF5147E52CF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44522" y="3896381"/>
            <a:ext cx="365760" cy="31583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_3">
            <a:extLst>
              <a:ext uri="{FF2B5EF4-FFF2-40B4-BE49-F238E27FC236}">
                <a16:creationId xmlns:a16="http://schemas.microsoft.com/office/drawing/2014/main" id="{9156286E-D693-4AE0-90E2-A212223D33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7200" y="4787220"/>
            <a:ext cx="509767" cy="365760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1" name="Rectangle 20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011721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62900" y="1233801"/>
            <a:ext cx="11236042" cy="4938399"/>
            <a:chOff x="462899" y="1206907"/>
            <a:chExt cx="11370513" cy="4939901"/>
          </a:xfrm>
        </p:grpSpPr>
        <p:sp>
          <p:nvSpPr>
            <p:cNvPr id="15" name="Hexagon 14"/>
            <p:cNvSpPr/>
            <p:nvPr userDrawn="1"/>
          </p:nvSpPr>
          <p:spPr bwMode="auto">
            <a:xfrm>
              <a:off x="462899" y="2215436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Hexagon 15"/>
            <p:cNvSpPr/>
            <p:nvPr userDrawn="1"/>
          </p:nvSpPr>
          <p:spPr bwMode="auto">
            <a:xfrm>
              <a:off x="2298790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Hexagon 16"/>
            <p:cNvSpPr/>
            <p:nvPr userDrawn="1"/>
          </p:nvSpPr>
          <p:spPr bwMode="auto">
            <a:xfrm>
              <a:off x="411427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Hexagon 17"/>
            <p:cNvSpPr/>
            <p:nvPr userDrawn="1"/>
          </p:nvSpPr>
          <p:spPr bwMode="auto">
            <a:xfrm>
              <a:off x="593672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Hexagon 18"/>
            <p:cNvSpPr/>
            <p:nvPr userDrawn="1"/>
          </p:nvSpPr>
          <p:spPr bwMode="auto">
            <a:xfrm>
              <a:off x="775916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Hexagon 19"/>
            <p:cNvSpPr/>
            <p:nvPr userDrawn="1"/>
          </p:nvSpPr>
          <p:spPr bwMode="auto">
            <a:xfrm>
              <a:off x="958161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Hexagon 28"/>
            <p:cNvSpPr/>
            <p:nvPr userDrawn="1"/>
          </p:nvSpPr>
          <p:spPr bwMode="auto">
            <a:xfrm>
              <a:off x="2291699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Hexagon 29"/>
            <p:cNvSpPr/>
            <p:nvPr userDrawn="1"/>
          </p:nvSpPr>
          <p:spPr bwMode="auto">
            <a:xfrm>
              <a:off x="41070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Hexagon 30"/>
            <p:cNvSpPr/>
            <p:nvPr userDrawn="1"/>
          </p:nvSpPr>
          <p:spPr bwMode="auto">
            <a:xfrm>
              <a:off x="5935852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Hexagon 31"/>
            <p:cNvSpPr/>
            <p:nvPr userDrawn="1"/>
          </p:nvSpPr>
          <p:spPr bwMode="auto">
            <a:xfrm>
              <a:off x="77646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8" name="Rectangle 27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7078130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01565"/>
            <a:ext cx="5557834" cy="135494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765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1372" b="0"/>
            </a:lvl2pPr>
            <a:lvl3pPr marL="441968" indent="0">
              <a:buFont typeface="Wingdings" panose="05000000000000000000" pitchFamily="2" charset="2"/>
              <a:buNone/>
              <a:tabLst/>
              <a:defRPr sz="1372" b="0"/>
            </a:lvl3pPr>
            <a:lvl4pPr marL="639608" indent="0">
              <a:buFont typeface="Wingdings" panose="05000000000000000000" pitchFamily="2" charset="2"/>
              <a:buNone/>
              <a:defRPr sz="1372" b="0"/>
            </a:lvl4pPr>
            <a:lvl5pPr marL="837250" indent="0">
              <a:buFont typeface="Wingdings" panose="05000000000000000000" pitchFamily="2" charset="2"/>
              <a:buNone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68263" y="1101565"/>
            <a:ext cx="5557834" cy="178949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17216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rgbClr val="00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6661766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4299288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6554129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1071059"/>
            <a:ext cx="11655078" cy="974626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514840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339875"/>
            <a:ext cx="8964185" cy="958909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3490168"/>
            <a:ext cx="11569474" cy="572464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Demo description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6540939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9460" y="1222838"/>
            <a:ext cx="11544589" cy="3431895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 b="0" i="0">
                <a:latin typeface="Consolas" charset="0"/>
                <a:ea typeface="Consolas" charset="0"/>
                <a:cs typeface="Consolas" charset="0"/>
              </a:defRPr>
            </a:lvl1pPr>
            <a:lvl2pPr marL="509846" indent="-285750">
              <a:spcAft>
                <a:spcPts val="1000"/>
              </a:spcAft>
              <a:buFont typeface="Arial" charset="0"/>
              <a:buChar char="•"/>
              <a:defRPr sz="1600" b="0" i="0">
                <a:latin typeface="Consolas" charset="0"/>
                <a:ea typeface="Consolas" charset="0"/>
                <a:cs typeface="Consolas" charset="0"/>
              </a:defRPr>
            </a:lvl2pPr>
          </a:lstStyle>
          <a:p>
            <a:r>
              <a:rPr lang="en-US"/>
              <a:t>This slide layout uses Consolas</a:t>
            </a:r>
          </a:p>
          <a:p>
            <a:r>
              <a:rPr lang="en-US" b="1"/>
              <a:t>Tips:</a:t>
            </a:r>
          </a:p>
          <a:p>
            <a:r>
              <a:rPr lang="en-US"/>
              <a:t>Copy and paste from Visual Studio, keeping formatting, to include color coding</a:t>
            </a:r>
          </a:p>
          <a:p>
            <a:r>
              <a:rPr lang="en-US"/>
              <a:t>To disable reformatting of quotes - " and '</a:t>
            </a:r>
          </a:p>
          <a:p>
            <a:pPr lvl="1"/>
            <a:r>
              <a:rPr lang="en-US"/>
              <a:t>In PowerPoint, click </a:t>
            </a:r>
            <a:r>
              <a:rPr lang="en-US" b="1"/>
              <a:t>File</a:t>
            </a:r>
            <a:r>
              <a:rPr lang="en-US"/>
              <a:t> &gt; </a:t>
            </a:r>
            <a:r>
              <a:rPr lang="en-US" b="1"/>
              <a:t>Options</a:t>
            </a:r>
          </a:p>
          <a:p>
            <a:pPr lvl="1"/>
            <a:r>
              <a:rPr lang="en-US"/>
              <a:t>Choose </a:t>
            </a:r>
            <a:r>
              <a:rPr lang="en-US" b="1"/>
              <a:t>Proofing</a:t>
            </a:r>
            <a:r>
              <a:rPr lang="en-US"/>
              <a:t> &gt; </a:t>
            </a:r>
            <a:r>
              <a:rPr lang="en-US" b="1"/>
              <a:t>Autocorrect Options</a:t>
            </a:r>
          </a:p>
          <a:p>
            <a:pPr lvl="1"/>
            <a:r>
              <a:rPr lang="en-US"/>
              <a:t>Remove the check from </a:t>
            </a:r>
            <a:r>
              <a:rPr lang="en-US" b="1"/>
              <a:t>"Straight quotes" with "Smart quotes"</a:t>
            </a:r>
          </a:p>
          <a:p>
            <a:r>
              <a:rPr lang="en-US"/>
              <a:t>Consider using </a:t>
            </a:r>
            <a:r>
              <a:rPr lang="en-US" b="1"/>
              <a:t>Code Presenter Pro</a:t>
            </a:r>
            <a:r>
              <a:rPr lang="en-US"/>
              <a:t> from the Office Store</a:t>
            </a:r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793887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rcl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5" name="Chart 4"/>
          <p:cNvGraphicFramePr/>
          <p:nvPr userDrawn="1"/>
        </p:nvGraphicFramePr>
        <p:xfrm>
          <a:off x="306209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 userDrawn="1"/>
        </p:nvGraphicFramePr>
        <p:xfrm>
          <a:off x="3252488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 userDrawn="1"/>
        </p:nvGraphicFramePr>
        <p:xfrm>
          <a:off x="9074552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/>
          <p:nvPr userDrawn="1"/>
        </p:nvGraphicFramePr>
        <p:xfrm>
          <a:off x="6169307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79699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4281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3648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97645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474562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01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3414531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02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6366074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03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9236597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04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596546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 bwMode="auto">
          <a:xfrm>
            <a:off x="457200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457200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5" name="Rectangle 4"/>
          <p:cNvSpPr/>
          <p:nvPr userDrawn="1"/>
        </p:nvSpPr>
        <p:spPr bwMode="auto">
          <a:xfrm>
            <a:off x="457200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57200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1188720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1188720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1188720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1188720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1188720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5" name="Rectangle 24"/>
          <p:cNvSpPr/>
          <p:nvPr userDrawn="1"/>
        </p:nvSpPr>
        <p:spPr bwMode="auto">
          <a:xfrm>
            <a:off x="6090916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26" name="Rectangle 25"/>
          <p:cNvSpPr/>
          <p:nvPr userDrawn="1"/>
        </p:nvSpPr>
        <p:spPr bwMode="auto">
          <a:xfrm>
            <a:off x="6090916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7</a:t>
            </a:r>
          </a:p>
        </p:txBody>
      </p:sp>
      <p:sp>
        <p:nvSpPr>
          <p:cNvPr id="27" name="Rectangle 26"/>
          <p:cNvSpPr/>
          <p:nvPr userDrawn="1"/>
        </p:nvSpPr>
        <p:spPr bwMode="auto">
          <a:xfrm>
            <a:off x="6090916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</a:t>
            </a:r>
          </a:p>
        </p:txBody>
      </p:sp>
      <p:sp>
        <p:nvSpPr>
          <p:cNvPr id="28" name="Rectangle 27"/>
          <p:cNvSpPr/>
          <p:nvPr userDrawn="1"/>
        </p:nvSpPr>
        <p:spPr bwMode="auto">
          <a:xfrm>
            <a:off x="6090916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9</a:t>
            </a:r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6090916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30" name="Rectangle 29"/>
          <p:cNvSpPr/>
          <p:nvPr userDrawn="1"/>
        </p:nvSpPr>
        <p:spPr bwMode="auto">
          <a:xfrm>
            <a:off x="6822436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 userDrawn="1"/>
        </p:nvSpPr>
        <p:spPr bwMode="auto">
          <a:xfrm>
            <a:off x="6822436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 userDrawn="1"/>
        </p:nvSpPr>
        <p:spPr bwMode="auto">
          <a:xfrm>
            <a:off x="6822436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/>
          <p:cNvSpPr/>
          <p:nvPr userDrawn="1"/>
        </p:nvSpPr>
        <p:spPr bwMode="auto">
          <a:xfrm>
            <a:off x="6822436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 userDrawn="1"/>
        </p:nvSpPr>
        <p:spPr bwMode="auto">
          <a:xfrm>
            <a:off x="6822436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42" name="Rectangle 41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068257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4071266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4072824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aphicFrame>
        <p:nvGraphicFramePr>
          <p:cNvPr id="6" name="Chart 5"/>
          <p:cNvGraphicFramePr/>
          <p:nvPr userDrawn="1"/>
        </p:nvGraphicFramePr>
        <p:xfrm>
          <a:off x="4566856" y="729205"/>
          <a:ext cx="7349763" cy="48998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7830480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57200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330422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15125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8998288" y="1713052"/>
            <a:ext cx="2738441" cy="394696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457200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330422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615125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8998288" y="5521126"/>
            <a:ext cx="2738441" cy="1273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2" name="Rectangle 21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3" name="Picture 22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3713496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 userDrawn="1"/>
        </p:nvGraphicFramePr>
        <p:xfrm>
          <a:off x="457200" y="1351677"/>
          <a:ext cx="11335870" cy="4269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61941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193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1</a:t>
                      </a: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2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3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4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5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6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i="0">
                          <a:latin typeface="Segoe UI Semibold" charset="0"/>
                          <a:ea typeface="Segoe UI Semibold" charset="0"/>
                          <a:cs typeface="Segoe UI Semibold" charset="0"/>
                        </a:rPr>
                        <a:t>Column 7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8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3035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6141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2694"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b="0" i="0">
                        <a:latin typeface="Segoe UI" charset="0"/>
                        <a:ea typeface="Segoe UI" charset="0"/>
                        <a:cs typeface="Segoe UI" charset="0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2" name="Group 11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2373947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5" t="17120" r="40091"/>
          <a:stretch/>
        </p:blipFill>
        <p:spPr>
          <a:xfrm>
            <a:off x="972672" y="1869141"/>
            <a:ext cx="2563906" cy="2563906"/>
          </a:xfrm>
          <a:prstGeom prst="ellipse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4" t="24138" r="34165" b="10462"/>
          <a:stretch/>
        </p:blipFill>
        <p:spPr>
          <a:xfrm>
            <a:off x="4782672" y="1860178"/>
            <a:ext cx="2613210" cy="2613210"/>
          </a:xfrm>
          <a:prstGeom prst="ellipse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8" t="6764" r="24985"/>
          <a:stretch/>
        </p:blipFill>
        <p:spPr>
          <a:xfrm>
            <a:off x="8583707" y="1855694"/>
            <a:ext cx="2608730" cy="2608730"/>
          </a:xfrm>
          <a:prstGeom prst="ellipse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7" name="Rectangle 16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093483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6" t="11707" r="-5393" b="3946"/>
          <a:stretch/>
        </p:blipFill>
        <p:spPr>
          <a:xfrm flipH="1">
            <a:off x="1905000" y="0"/>
            <a:ext cx="10287000" cy="6858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42"/>
          <a:stretch/>
        </p:blipFill>
        <p:spPr>
          <a:xfrm>
            <a:off x="0" y="0"/>
            <a:ext cx="11662611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7928277" cy="724246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60931983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log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099190"/>
            <a:ext cx="4482124" cy="46774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79285" rIns="179285" bIns="179285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48212" y="471692"/>
            <a:ext cx="1454257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141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50E6FF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9E624C-4733-4D73-92DF-7BBADBDA15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309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 userDrawn="1">
          <p15:clr>
            <a:srgbClr val="5ACBF0"/>
          </p15:clr>
        </p15:guide>
        <p15:guide id="3" pos="3355" userDrawn="1">
          <p15:clr>
            <a:srgbClr val="FBAE40"/>
          </p15:clr>
        </p15:guide>
        <p15:guide id="5" orient="horz" pos="2160" userDrawn="1">
          <p15:clr>
            <a:srgbClr val="FBAE40"/>
          </p15:clr>
        </p15:guide>
        <p15:guide id="6" orient="horz" pos="2229" userDrawn="1">
          <p15:clr>
            <a:srgbClr val="5ACBF0"/>
          </p15:clr>
        </p15:guide>
        <p15:guide id="7" pos="2996" userDrawn="1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1605435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50E6FF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9385043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 userDrawn="1">
          <p15:clr>
            <a:srgbClr val="5ACBF0"/>
          </p15:clr>
        </p15:guide>
        <p15:guide id="2" orient="horz" pos="2496" userDrawn="1">
          <p15:clr>
            <a:srgbClr val="5ACBF0"/>
          </p15:clr>
        </p15:guide>
        <p15:guide id="3" pos="6132" userDrawn="1">
          <p15:clr>
            <a:srgbClr val="5ACBF0"/>
          </p15:clr>
        </p15:guide>
        <p15:guide id="4" orient="horz" pos="216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8495981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7454736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648AFF-4620-42A3-91CA-A5BC3FC100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768A7-4C9D-4D09-855A-3BED058E64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24E455-CB8F-4984-AC14-538E4EB429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4536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BC8460-F5E1-46CA-8101-E4B441B5A4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189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1272" userDrawn="1">
          <p15:clr>
            <a:srgbClr val="5ACBF0"/>
          </p15:clr>
        </p15:guide>
        <p15:guide id="3" orient="horz" pos="904" userDrawn="1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7242E3-2A8F-44A5-94CB-20DE97C362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AFE508-9E2D-4659-A50B-169D0E6715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</p:spTree>
    <p:extLst>
      <p:ext uri="{BB962C8B-B14F-4D97-AF65-F5344CB8AC3E}">
        <p14:creationId xmlns:p14="http://schemas.microsoft.com/office/powerpoint/2010/main" val="1308856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233595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10312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96526"/>
            <a:ext cx="4163125" cy="3272512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</p:spTree>
    <p:extLst>
      <p:ext uri="{BB962C8B-B14F-4D97-AF65-F5344CB8AC3E}">
        <p14:creationId xmlns:p14="http://schemas.microsoft.com/office/powerpoint/2010/main" val="21517005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2677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320416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18859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906440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09728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808564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39255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18872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FFFFFF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8669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4358640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813206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805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gray">
          <a:xfrm>
            <a:off x="3413908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6245204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076500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73271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5300" y="2017713"/>
            <a:ext cx="3494088" cy="4251325"/>
          </a:xfrm>
        </p:spPr>
        <p:txBody>
          <a:bodyPr/>
          <a:lstStyle>
            <a:lvl1pPr marL="0" indent="0">
              <a:buFontTx/>
              <a:buNone/>
              <a:defRPr sz="20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582612" y="1436688"/>
            <a:ext cx="7253288" cy="4832350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10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a screenshot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3633176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305840"/>
            <a:ext cx="3468956" cy="3963193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6104" y="2447038"/>
            <a:ext cx="6961188" cy="3821999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4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88263" y="2017713"/>
            <a:ext cx="3477325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648200" y="2017713"/>
            <a:ext cx="6961188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79350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9089327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DEC010-DDB9-42D4-B78F-4D54E3BE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blackWhite">
          <a:xfrm>
            <a:off x="0" y="0"/>
            <a:ext cx="4356100" cy="6858000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55F69672-DC8B-4F90-8167-6367A65F8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8315" y="585788"/>
            <a:ext cx="6669658" cy="5683250"/>
          </a:xfrm>
        </p:spPr>
        <p:txBody>
          <a:bodyPr anchor="ctr" anchorCtr="0"/>
          <a:lstStyle>
            <a:lvl1pPr marL="0" indent="0">
              <a:spcAft>
                <a:spcPts val="1200"/>
              </a:spcAft>
              <a:buNone/>
              <a:defRPr sz="28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CF6E003-50E5-45D8-A623-8E629A545C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3637" cy="5683250"/>
          </a:xfrm>
        </p:spPr>
        <p:txBody>
          <a:bodyPr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28463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14" pos="3110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650255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5"/>
            <a:ext cx="5493355" cy="946926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7683" y="2926751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8" name="cloud">
            <a:extLst>
              <a:ext uri="{FF2B5EF4-FFF2-40B4-BE49-F238E27FC236}">
                <a16:creationId xmlns:a16="http://schemas.microsoft.com/office/drawing/2014/main" id="{9E29AF18-9A42-483A-921D-C3A5B3D9CD3E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84086" y="2993139"/>
            <a:ext cx="502920" cy="320409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7683" y="3841150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67683" y="4742103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2" name="binary">
            <a:extLst>
              <a:ext uri="{FF2B5EF4-FFF2-40B4-BE49-F238E27FC236}">
                <a16:creationId xmlns:a16="http://schemas.microsoft.com/office/drawing/2014/main" id="{3570C9EE-A8F1-4C55-ABDC-DF5147E52CFD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544522" y="3896381"/>
            <a:ext cx="365760" cy="31583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_3">
            <a:extLst>
              <a:ext uri="{FF2B5EF4-FFF2-40B4-BE49-F238E27FC236}">
                <a16:creationId xmlns:a16="http://schemas.microsoft.com/office/drawing/2014/main" id="{9156286E-D693-4AE0-90E2-A212223D33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57200" y="4787220"/>
            <a:ext cx="509767" cy="365760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1" name="Rectangle 20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4333066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7A710-89CF-480E-929E-9964228284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05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50E6F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03582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6127" userDrawn="1">
          <p15:clr>
            <a:srgbClr val="5ACBF0"/>
          </p15:clr>
        </p15:guide>
        <p15:guide id="3" orient="horz" pos="1911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83C96-5ECF-40D0-864E-7754F49EA3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 userDrawn="1">
          <p15:clr>
            <a:srgbClr val="5ACBF0"/>
          </p15:clr>
        </p15:guide>
        <p15:guide id="3" orient="horz" pos="1910" userDrawn="1">
          <p15:clr>
            <a:srgbClr val="5ACBF0"/>
          </p15:clr>
        </p15:guide>
        <p15:guide id="4" orient="horz" pos="2505" userDrawn="1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76AC8B-2928-49C4-A3C0-7A2B3A7603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BA72E-DFA9-4184-BB83-073B8DC939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587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3" orient="horz" pos="288" userDrawn="1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 Photo_Option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84173"/>
            <a:ext cx="6274911" cy="99937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83635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20130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grpSp>
        <p:nvGrpSpPr>
          <p:cNvPr id="5" name="Group 4"/>
          <p:cNvGrpSpPr>
            <a:grpSpLocks noChangeAspect="1"/>
          </p:cNvGrpSpPr>
          <p:nvPr userDrawn="1"/>
        </p:nvGrpSpPr>
        <p:grpSpPr bwMode="black">
          <a:xfrm>
            <a:off x="459102" y="470067"/>
            <a:ext cx="1419662" cy="304828"/>
            <a:chOff x="457200" y="1643393"/>
            <a:chExt cx="4492753" cy="96454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8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565635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A78E8-2B42-40DD-8602-604D2F71EC9C}" type="datetimeFigureOut">
              <a:rPr lang="en-US" smtClean="0"/>
              <a:t>7/10/2020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64282-434E-41D4-9582-783D542A7B68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188A28-790B-4E97-AF1B-8F3B0EF437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413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xag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462900" y="1233801"/>
            <a:ext cx="11236042" cy="4938399"/>
            <a:chOff x="462899" y="1206907"/>
            <a:chExt cx="11370513" cy="4939901"/>
          </a:xfrm>
        </p:grpSpPr>
        <p:sp>
          <p:nvSpPr>
            <p:cNvPr id="15" name="Hexagon 14"/>
            <p:cNvSpPr/>
            <p:nvPr userDrawn="1"/>
          </p:nvSpPr>
          <p:spPr bwMode="auto">
            <a:xfrm>
              <a:off x="462899" y="2215436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Hexagon 15"/>
            <p:cNvSpPr/>
            <p:nvPr userDrawn="1"/>
          </p:nvSpPr>
          <p:spPr bwMode="auto">
            <a:xfrm>
              <a:off x="2298790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Hexagon 16"/>
            <p:cNvSpPr/>
            <p:nvPr userDrawn="1"/>
          </p:nvSpPr>
          <p:spPr bwMode="auto">
            <a:xfrm>
              <a:off x="411427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Hexagon 17"/>
            <p:cNvSpPr/>
            <p:nvPr userDrawn="1"/>
          </p:nvSpPr>
          <p:spPr bwMode="auto">
            <a:xfrm>
              <a:off x="593672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Hexagon 18"/>
            <p:cNvSpPr/>
            <p:nvPr userDrawn="1"/>
          </p:nvSpPr>
          <p:spPr bwMode="auto">
            <a:xfrm>
              <a:off x="775916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Hexagon 19"/>
            <p:cNvSpPr/>
            <p:nvPr userDrawn="1"/>
          </p:nvSpPr>
          <p:spPr bwMode="auto">
            <a:xfrm>
              <a:off x="958161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Hexagon 28"/>
            <p:cNvSpPr/>
            <p:nvPr userDrawn="1"/>
          </p:nvSpPr>
          <p:spPr bwMode="auto">
            <a:xfrm>
              <a:off x="2291699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Hexagon 29"/>
            <p:cNvSpPr/>
            <p:nvPr userDrawn="1"/>
          </p:nvSpPr>
          <p:spPr bwMode="auto">
            <a:xfrm>
              <a:off x="41070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Hexagon 30"/>
            <p:cNvSpPr/>
            <p:nvPr userDrawn="1"/>
          </p:nvSpPr>
          <p:spPr bwMode="auto">
            <a:xfrm>
              <a:off x="5935852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Hexagon 31"/>
            <p:cNvSpPr/>
            <p:nvPr userDrawn="1"/>
          </p:nvSpPr>
          <p:spPr bwMode="auto">
            <a:xfrm>
              <a:off x="77646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8" name="Rectangle 27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3239480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&amp; Non-bulleted text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1" y="1189179"/>
            <a:ext cx="11653523" cy="1890133"/>
          </a:xfrm>
        </p:spPr>
        <p:txBody>
          <a:bodyPr/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800">
                <a:solidFill>
                  <a:schemeClr val="bg1"/>
                </a:solidFill>
              </a:defRPr>
            </a:lvl2pPr>
            <a:lvl3pPr marL="224011" indent="0">
              <a:buNone/>
              <a:defRPr sz="1800">
                <a:solidFill>
                  <a:schemeClr val="bg1"/>
                </a:solidFill>
              </a:defRPr>
            </a:lvl3pPr>
            <a:lvl4pPr marL="448021" indent="0">
              <a:buNone/>
              <a:defRPr sz="1600">
                <a:solidFill>
                  <a:schemeClr val="bg1"/>
                </a:solidFill>
              </a:defRPr>
            </a:lvl4pPr>
            <a:lvl5pPr marL="672032" indent="0">
              <a:buNone/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397951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9386A6-1B24-F24E-ACF1-EA03F874140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529AFA16-AEC4-7D4A-82F3-BDAE8E49079E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0D878-5A44-4034-B5ED-7BBF8646AE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82566" y="6260414"/>
            <a:ext cx="1309434" cy="59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550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5574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Tm="15000">
        <p:fade/>
      </p:transition>
    </mc:Choice>
    <mc:Fallback xmlns="">
      <p:transition spd="med" advTm="15000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078D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1709058"/>
          </a:xfrm>
        </p:spPr>
        <p:txBody>
          <a:bodyPr>
            <a:spAutoFit/>
          </a:bodyPr>
          <a:lstStyle>
            <a:lvl1pPr marL="0" indent="0">
              <a:spcBef>
                <a:spcPts val="588"/>
              </a:spcBef>
              <a:buNone/>
              <a:defRPr sz="2745" spc="-29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FontTx/>
              <a:buNone/>
              <a:defRPr sz="1961"/>
            </a:lvl2pPr>
            <a:lvl3pPr marL="224097" indent="0">
              <a:spcBef>
                <a:spcPts val="588"/>
              </a:spcBef>
              <a:buNone/>
              <a:defRPr/>
            </a:lvl3pPr>
            <a:lvl4pPr marL="448193" indent="0">
              <a:spcBef>
                <a:spcPts val="588"/>
              </a:spcBef>
              <a:buNone/>
              <a:defRPr/>
            </a:lvl4pPr>
            <a:lvl5pPr marL="672290" indent="0">
              <a:spcBef>
                <a:spcPts val="588"/>
              </a:spcBef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4871985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 (event name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629243"/>
            <a:ext cx="8964185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2543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4724"/>
          <a:stretch/>
        </p:blipFill>
        <p:spPr>
          <a:xfrm flipH="1">
            <a:off x="4058653" y="0"/>
            <a:ext cx="8133347" cy="68541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0"/>
          <a:stretch/>
        </p:blipFill>
        <p:spPr>
          <a:xfrm>
            <a:off x="0" y="0"/>
            <a:ext cx="11790947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629243"/>
            <a:ext cx="6644844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Title Page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4349258"/>
      </p:ext>
    </p:extLst>
  </p:cSld>
  <p:clrMapOvr>
    <a:masterClrMapping/>
  </p:clrMapOvr>
  <p:transition>
    <p:fade/>
  </p:transition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11655078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555201"/>
      </p:ext>
    </p:extLst>
  </p:cSld>
  <p:clrMapOvr>
    <a:masterClrMapping/>
  </p:clrMapOvr>
  <p:transition>
    <p:fade/>
  </p:transition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57200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457200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7200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57200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57200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1188720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188720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188720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1188720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188720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 bwMode="auto">
          <a:xfrm>
            <a:off x="6090916" y="146304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6090916" y="224028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7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6090916" y="301752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090916" y="379476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9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090916" y="4572000"/>
            <a:ext cx="731520" cy="731520"/>
          </a:xfrm>
          <a:prstGeom prst="rect">
            <a:avLst/>
          </a:prstGeom>
          <a:solidFill>
            <a:srgbClr val="00BCF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6822436" y="146304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tx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6822436" y="224028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822436" y="301752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6822436" y="379476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822436" y="4572000"/>
            <a:ext cx="4425002" cy="7315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505050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42" name="Rectangle 41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43" name="Picture 42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7930214"/>
      </p:ext>
    </p:extLst>
  </p:cSld>
  <p:clrMapOvr>
    <a:masterClrMapping/>
  </p:clrMapOvr>
  <p:transition>
    <p:fade/>
  </p:transition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Photo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1609126"/>
      </p:ext>
    </p:extLst>
  </p:cSld>
  <p:clrMapOvr>
    <a:masterClrMapping/>
  </p:clrMapOvr>
  <p:transition>
    <p:fade/>
  </p:transition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de Photo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5943600" cy="6414247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6320416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318859" y="1084506"/>
            <a:ext cx="5493355" cy="1317284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4" name="Rectangle 1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2464417"/>
      </p:ext>
    </p:extLst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01565"/>
            <a:ext cx="5557834" cy="135494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765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1372" b="0"/>
            </a:lvl2pPr>
            <a:lvl3pPr marL="441968" indent="0">
              <a:buFont typeface="Wingdings" panose="05000000000000000000" pitchFamily="2" charset="2"/>
              <a:buNone/>
              <a:tabLst/>
              <a:defRPr sz="1372" b="0"/>
            </a:lvl3pPr>
            <a:lvl4pPr marL="639608" indent="0">
              <a:buFont typeface="Wingdings" panose="05000000000000000000" pitchFamily="2" charset="2"/>
              <a:buNone/>
              <a:defRPr sz="1372" b="0"/>
            </a:lvl4pPr>
            <a:lvl5pPr marL="837250" indent="0">
              <a:buFont typeface="Wingdings" panose="05000000000000000000" pitchFamily="2" charset="2"/>
              <a:buNone/>
              <a:tabLst/>
              <a:defRPr sz="1372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68263" y="1101565"/>
            <a:ext cx="5557834" cy="178949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Edit Master text styles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Second level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Third level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Fourth level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0409950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co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48400" y="0"/>
            <a:ext cx="5943600" cy="6414247"/>
          </a:xfrm>
        </p:spPr>
        <p:txBody>
          <a:bodyPr/>
          <a:lstStyle/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67683" y="1084505"/>
            <a:ext cx="5493355" cy="946926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67683" y="2926751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8" name="cloud">
            <a:extLst>
              <a:ext uri="{FF2B5EF4-FFF2-40B4-BE49-F238E27FC236}">
                <a16:creationId xmlns:a16="http://schemas.microsoft.com/office/drawing/2014/main" id="{9E29AF18-9A42-483A-921D-C3A5B3D9CD3E}"/>
              </a:ext>
            </a:extLst>
          </p:cNvPr>
          <p:cNvSpPr>
            <a:spLocks noChangeAspect="1"/>
          </p:cNvSpPr>
          <p:nvPr/>
        </p:nvSpPr>
        <p:spPr bwMode="auto">
          <a:xfrm>
            <a:off x="484086" y="2993139"/>
            <a:ext cx="502920" cy="320409"/>
          </a:xfrm>
          <a:custGeom>
            <a:avLst/>
            <a:gdLst>
              <a:gd name="T0" fmla="*/ 281 w 344"/>
              <a:gd name="T1" fmla="*/ 216 h 217"/>
              <a:gd name="T2" fmla="*/ 281 w 344"/>
              <a:gd name="T3" fmla="*/ 217 h 217"/>
              <a:gd name="T4" fmla="*/ 88 w 344"/>
              <a:gd name="T5" fmla="*/ 217 h 217"/>
              <a:gd name="T6" fmla="*/ 88 w 344"/>
              <a:gd name="T7" fmla="*/ 217 h 217"/>
              <a:gd name="T8" fmla="*/ 86 w 344"/>
              <a:gd name="T9" fmla="*/ 217 h 217"/>
              <a:gd name="T10" fmla="*/ 0 w 344"/>
              <a:gd name="T11" fmla="*/ 130 h 217"/>
              <a:gd name="T12" fmla="*/ 86 w 344"/>
              <a:gd name="T13" fmla="*/ 44 h 217"/>
              <a:gd name="T14" fmla="*/ 104 w 344"/>
              <a:gd name="T15" fmla="*/ 45 h 217"/>
              <a:gd name="T16" fmla="*/ 184 w 344"/>
              <a:gd name="T17" fmla="*/ 0 h 217"/>
              <a:gd name="T18" fmla="*/ 278 w 344"/>
              <a:gd name="T19" fmla="*/ 85 h 217"/>
              <a:gd name="T20" fmla="*/ 278 w 344"/>
              <a:gd name="T21" fmla="*/ 85 h 217"/>
              <a:gd name="T22" fmla="*/ 344 w 344"/>
              <a:gd name="T23" fmla="*/ 151 h 217"/>
              <a:gd name="T24" fmla="*/ 281 w 344"/>
              <a:gd name="T25" fmla="*/ 216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44" h="217">
                <a:moveTo>
                  <a:pt x="281" y="216"/>
                </a:moveTo>
                <a:cubicBezTo>
                  <a:pt x="281" y="217"/>
                  <a:pt x="281" y="217"/>
                  <a:pt x="281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8" y="217"/>
                  <a:pt x="88" y="217"/>
                  <a:pt x="88" y="217"/>
                </a:cubicBezTo>
                <a:cubicBezTo>
                  <a:pt x="87" y="217"/>
                  <a:pt x="87" y="217"/>
                  <a:pt x="86" y="217"/>
                </a:cubicBezTo>
                <a:cubicBezTo>
                  <a:pt x="39" y="217"/>
                  <a:pt x="0" y="178"/>
                  <a:pt x="0" y="130"/>
                </a:cubicBezTo>
                <a:cubicBezTo>
                  <a:pt x="0" y="82"/>
                  <a:pt x="39" y="44"/>
                  <a:pt x="86" y="44"/>
                </a:cubicBezTo>
                <a:cubicBezTo>
                  <a:pt x="92" y="44"/>
                  <a:pt x="98" y="44"/>
                  <a:pt x="104" y="45"/>
                </a:cubicBezTo>
                <a:cubicBezTo>
                  <a:pt x="121" y="18"/>
                  <a:pt x="150" y="0"/>
                  <a:pt x="184" y="0"/>
                </a:cubicBezTo>
                <a:cubicBezTo>
                  <a:pt x="233" y="0"/>
                  <a:pt x="273" y="37"/>
                  <a:pt x="278" y="85"/>
                </a:cubicBezTo>
                <a:cubicBezTo>
                  <a:pt x="278" y="85"/>
                  <a:pt x="278" y="85"/>
                  <a:pt x="278" y="85"/>
                </a:cubicBezTo>
                <a:cubicBezTo>
                  <a:pt x="315" y="85"/>
                  <a:pt x="344" y="114"/>
                  <a:pt x="344" y="151"/>
                </a:cubicBezTo>
                <a:cubicBezTo>
                  <a:pt x="344" y="186"/>
                  <a:pt x="316" y="215"/>
                  <a:pt x="281" y="216"/>
                </a:cubicBezTo>
                <a:close/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7683" y="3841150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67683" y="4742103"/>
            <a:ext cx="5493355" cy="415498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26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1"/>
            <a:r>
              <a:rPr lang="en-US"/>
              <a:t>	Second level</a:t>
            </a:r>
          </a:p>
        </p:txBody>
      </p:sp>
      <p:sp>
        <p:nvSpPr>
          <p:cNvPr id="12" name="binary">
            <a:extLst>
              <a:ext uri="{FF2B5EF4-FFF2-40B4-BE49-F238E27FC236}">
                <a16:creationId xmlns:a16="http://schemas.microsoft.com/office/drawing/2014/main" id="{3570C9EE-A8F1-4C55-ABDC-DF5147E52CF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4522" y="3896381"/>
            <a:ext cx="365760" cy="315833"/>
          </a:xfrm>
          <a:custGeom>
            <a:avLst/>
            <a:gdLst>
              <a:gd name="T0" fmla="*/ 0 w 245"/>
              <a:gd name="T1" fmla="*/ 48 h 212"/>
              <a:gd name="T2" fmla="*/ 92 w 245"/>
              <a:gd name="T3" fmla="*/ 48 h 212"/>
              <a:gd name="T4" fmla="*/ 183 w 245"/>
              <a:gd name="T5" fmla="*/ 48 h 212"/>
              <a:gd name="T6" fmla="*/ 62 w 245"/>
              <a:gd name="T7" fmla="*/ 15 h 212"/>
              <a:gd name="T8" fmla="*/ 46 w 245"/>
              <a:gd name="T9" fmla="*/ 0 h 212"/>
              <a:gd name="T10" fmla="*/ 30 w 245"/>
              <a:gd name="T11" fmla="*/ 33 h 212"/>
              <a:gd name="T12" fmla="*/ 46 w 245"/>
              <a:gd name="T13" fmla="*/ 49 h 212"/>
              <a:gd name="T14" fmla="*/ 153 w 245"/>
              <a:gd name="T15" fmla="*/ 33 h 212"/>
              <a:gd name="T16" fmla="*/ 137 w 245"/>
              <a:gd name="T17" fmla="*/ 0 h 212"/>
              <a:gd name="T18" fmla="*/ 122 w 245"/>
              <a:gd name="T19" fmla="*/ 15 h 212"/>
              <a:gd name="T20" fmla="*/ 137 w 245"/>
              <a:gd name="T21" fmla="*/ 49 h 212"/>
              <a:gd name="T22" fmla="*/ 153 w 245"/>
              <a:gd name="T23" fmla="*/ 33 h 212"/>
              <a:gd name="T24" fmla="*/ 245 w 245"/>
              <a:gd name="T25" fmla="*/ 15 h 212"/>
              <a:gd name="T26" fmla="*/ 229 w 245"/>
              <a:gd name="T27" fmla="*/ 0 h 212"/>
              <a:gd name="T28" fmla="*/ 213 w 245"/>
              <a:gd name="T29" fmla="*/ 33 h 212"/>
              <a:gd name="T30" fmla="*/ 229 w 245"/>
              <a:gd name="T31" fmla="*/ 49 h 212"/>
              <a:gd name="T32" fmla="*/ 0 w 245"/>
              <a:gd name="T33" fmla="*/ 163 h 212"/>
              <a:gd name="T34" fmla="*/ 92 w 245"/>
              <a:gd name="T35" fmla="*/ 163 h 212"/>
              <a:gd name="T36" fmla="*/ 183 w 245"/>
              <a:gd name="T37" fmla="*/ 163 h 212"/>
              <a:gd name="T38" fmla="*/ 62 w 245"/>
              <a:gd name="T39" fmla="*/ 196 h 212"/>
              <a:gd name="T40" fmla="*/ 46 w 245"/>
              <a:gd name="T41" fmla="*/ 163 h 212"/>
              <a:gd name="T42" fmla="*/ 30 w 245"/>
              <a:gd name="T43" fmla="*/ 179 h 212"/>
              <a:gd name="T44" fmla="*/ 46 w 245"/>
              <a:gd name="T45" fmla="*/ 212 h 212"/>
              <a:gd name="T46" fmla="*/ 62 w 245"/>
              <a:gd name="T47" fmla="*/ 196 h 212"/>
              <a:gd name="T48" fmla="*/ 153 w 245"/>
              <a:gd name="T49" fmla="*/ 179 h 212"/>
              <a:gd name="T50" fmla="*/ 137 w 245"/>
              <a:gd name="T51" fmla="*/ 163 h 212"/>
              <a:gd name="T52" fmla="*/ 122 w 245"/>
              <a:gd name="T53" fmla="*/ 196 h 212"/>
              <a:gd name="T54" fmla="*/ 137 w 245"/>
              <a:gd name="T55" fmla="*/ 212 h 212"/>
              <a:gd name="T56" fmla="*/ 245 w 245"/>
              <a:gd name="T57" fmla="*/ 196 h 212"/>
              <a:gd name="T58" fmla="*/ 229 w 245"/>
              <a:gd name="T59" fmla="*/ 163 h 212"/>
              <a:gd name="T60" fmla="*/ 213 w 245"/>
              <a:gd name="T61" fmla="*/ 179 h 212"/>
              <a:gd name="T62" fmla="*/ 229 w 245"/>
              <a:gd name="T63" fmla="*/ 212 h 212"/>
              <a:gd name="T64" fmla="*/ 245 w 245"/>
              <a:gd name="T65" fmla="*/ 196 h 212"/>
              <a:gd name="T66" fmla="*/ 62 w 245"/>
              <a:gd name="T67" fmla="*/ 131 h 212"/>
              <a:gd name="T68" fmla="*/ 153 w 245"/>
              <a:gd name="T69" fmla="*/ 131 h 212"/>
              <a:gd name="T70" fmla="*/ 32 w 245"/>
              <a:gd name="T71" fmla="*/ 98 h 212"/>
              <a:gd name="T72" fmla="*/ 16 w 245"/>
              <a:gd name="T73" fmla="*/ 83 h 212"/>
              <a:gd name="T74" fmla="*/ 0 w 245"/>
              <a:gd name="T75" fmla="*/ 116 h 212"/>
              <a:gd name="T76" fmla="*/ 16 w 245"/>
              <a:gd name="T77" fmla="*/ 132 h 212"/>
              <a:gd name="T78" fmla="*/ 123 w 245"/>
              <a:gd name="T79" fmla="*/ 116 h 212"/>
              <a:gd name="T80" fmla="*/ 107 w 245"/>
              <a:gd name="T81" fmla="*/ 83 h 212"/>
              <a:gd name="T82" fmla="*/ 92 w 245"/>
              <a:gd name="T83" fmla="*/ 98 h 212"/>
              <a:gd name="T84" fmla="*/ 107 w 245"/>
              <a:gd name="T85" fmla="*/ 132 h 212"/>
              <a:gd name="T86" fmla="*/ 123 w 245"/>
              <a:gd name="T87" fmla="*/ 116 h 212"/>
              <a:gd name="T88" fmla="*/ 215 w 245"/>
              <a:gd name="T89" fmla="*/ 98 h 212"/>
              <a:gd name="T90" fmla="*/ 199 w 245"/>
              <a:gd name="T91" fmla="*/ 83 h 212"/>
              <a:gd name="T92" fmla="*/ 183 w 245"/>
              <a:gd name="T93" fmla="*/ 116 h 212"/>
              <a:gd name="T94" fmla="*/ 199 w 245"/>
              <a:gd name="T95" fmla="*/ 132 h 212"/>
              <a:gd name="T96" fmla="*/ 245 w 245"/>
              <a:gd name="T97" fmla="*/ 83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45" h="212">
                <a:moveTo>
                  <a:pt x="0" y="0"/>
                </a:moveTo>
                <a:cubicBezTo>
                  <a:pt x="0" y="48"/>
                  <a:pt x="0" y="48"/>
                  <a:pt x="0" y="48"/>
                </a:cubicBezTo>
                <a:moveTo>
                  <a:pt x="92" y="0"/>
                </a:moveTo>
                <a:cubicBezTo>
                  <a:pt x="92" y="48"/>
                  <a:pt x="92" y="48"/>
                  <a:pt x="92" y="48"/>
                </a:cubicBezTo>
                <a:moveTo>
                  <a:pt x="183" y="0"/>
                </a:moveTo>
                <a:cubicBezTo>
                  <a:pt x="183" y="48"/>
                  <a:pt x="183" y="48"/>
                  <a:pt x="183" y="48"/>
                </a:cubicBezTo>
                <a:moveTo>
                  <a:pt x="62" y="33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7"/>
                  <a:pt x="55" y="0"/>
                  <a:pt x="46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37" y="0"/>
                  <a:pt x="30" y="7"/>
                  <a:pt x="30" y="15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41"/>
                  <a:pt x="37" y="49"/>
                  <a:pt x="4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55" y="49"/>
                  <a:pt x="62" y="41"/>
                  <a:pt x="62" y="33"/>
                </a:cubicBezTo>
                <a:close/>
                <a:moveTo>
                  <a:pt x="153" y="33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7"/>
                  <a:pt x="146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29" y="0"/>
                  <a:pt x="122" y="7"/>
                  <a:pt x="122" y="15"/>
                </a:cubicBezTo>
                <a:cubicBezTo>
                  <a:pt x="122" y="33"/>
                  <a:pt x="122" y="33"/>
                  <a:pt x="122" y="33"/>
                </a:cubicBezTo>
                <a:cubicBezTo>
                  <a:pt x="122" y="41"/>
                  <a:pt x="129" y="49"/>
                  <a:pt x="137" y="49"/>
                </a:cubicBezTo>
                <a:cubicBezTo>
                  <a:pt x="137" y="49"/>
                  <a:pt x="137" y="49"/>
                  <a:pt x="137" y="49"/>
                </a:cubicBezTo>
                <a:cubicBezTo>
                  <a:pt x="146" y="49"/>
                  <a:pt x="153" y="41"/>
                  <a:pt x="153" y="33"/>
                </a:cubicBezTo>
                <a:close/>
                <a:moveTo>
                  <a:pt x="245" y="33"/>
                </a:moveTo>
                <a:cubicBezTo>
                  <a:pt x="245" y="15"/>
                  <a:pt x="245" y="15"/>
                  <a:pt x="245" y="15"/>
                </a:cubicBezTo>
                <a:cubicBezTo>
                  <a:pt x="245" y="7"/>
                  <a:pt x="237" y="0"/>
                  <a:pt x="229" y="0"/>
                </a:cubicBezTo>
                <a:cubicBezTo>
                  <a:pt x="229" y="0"/>
                  <a:pt x="229" y="0"/>
                  <a:pt x="229" y="0"/>
                </a:cubicBezTo>
                <a:cubicBezTo>
                  <a:pt x="220" y="0"/>
                  <a:pt x="213" y="7"/>
                  <a:pt x="213" y="15"/>
                </a:cubicBezTo>
                <a:cubicBezTo>
                  <a:pt x="213" y="33"/>
                  <a:pt x="213" y="33"/>
                  <a:pt x="213" y="33"/>
                </a:cubicBezTo>
                <a:cubicBezTo>
                  <a:pt x="213" y="41"/>
                  <a:pt x="220" y="49"/>
                  <a:pt x="229" y="49"/>
                </a:cubicBezTo>
                <a:cubicBezTo>
                  <a:pt x="229" y="49"/>
                  <a:pt x="229" y="49"/>
                  <a:pt x="229" y="49"/>
                </a:cubicBezTo>
                <a:cubicBezTo>
                  <a:pt x="237" y="49"/>
                  <a:pt x="245" y="41"/>
                  <a:pt x="245" y="33"/>
                </a:cubicBezTo>
                <a:close/>
                <a:moveTo>
                  <a:pt x="0" y="163"/>
                </a:moveTo>
                <a:cubicBezTo>
                  <a:pt x="0" y="212"/>
                  <a:pt x="0" y="212"/>
                  <a:pt x="0" y="212"/>
                </a:cubicBezTo>
                <a:moveTo>
                  <a:pt x="92" y="163"/>
                </a:moveTo>
                <a:cubicBezTo>
                  <a:pt x="92" y="212"/>
                  <a:pt x="92" y="212"/>
                  <a:pt x="92" y="212"/>
                </a:cubicBezTo>
                <a:moveTo>
                  <a:pt x="183" y="163"/>
                </a:moveTo>
                <a:cubicBezTo>
                  <a:pt x="183" y="212"/>
                  <a:pt x="183" y="212"/>
                  <a:pt x="183" y="212"/>
                </a:cubicBezTo>
                <a:moveTo>
                  <a:pt x="62" y="196"/>
                </a:moveTo>
                <a:cubicBezTo>
                  <a:pt x="62" y="179"/>
                  <a:pt x="62" y="179"/>
                  <a:pt x="62" y="179"/>
                </a:cubicBezTo>
                <a:cubicBezTo>
                  <a:pt x="62" y="170"/>
                  <a:pt x="55" y="163"/>
                  <a:pt x="46" y="163"/>
                </a:cubicBezTo>
                <a:cubicBezTo>
                  <a:pt x="46" y="163"/>
                  <a:pt x="46" y="163"/>
                  <a:pt x="46" y="163"/>
                </a:cubicBezTo>
                <a:cubicBezTo>
                  <a:pt x="37" y="163"/>
                  <a:pt x="30" y="170"/>
                  <a:pt x="30" y="179"/>
                </a:cubicBezTo>
                <a:cubicBezTo>
                  <a:pt x="30" y="196"/>
                  <a:pt x="30" y="196"/>
                  <a:pt x="30" y="196"/>
                </a:cubicBezTo>
                <a:cubicBezTo>
                  <a:pt x="30" y="205"/>
                  <a:pt x="37" y="212"/>
                  <a:pt x="46" y="212"/>
                </a:cubicBezTo>
                <a:cubicBezTo>
                  <a:pt x="46" y="212"/>
                  <a:pt x="46" y="212"/>
                  <a:pt x="46" y="212"/>
                </a:cubicBezTo>
                <a:cubicBezTo>
                  <a:pt x="55" y="212"/>
                  <a:pt x="62" y="205"/>
                  <a:pt x="62" y="196"/>
                </a:cubicBezTo>
                <a:close/>
                <a:moveTo>
                  <a:pt x="153" y="196"/>
                </a:moveTo>
                <a:cubicBezTo>
                  <a:pt x="153" y="179"/>
                  <a:pt x="153" y="179"/>
                  <a:pt x="153" y="179"/>
                </a:cubicBezTo>
                <a:cubicBezTo>
                  <a:pt x="153" y="170"/>
                  <a:pt x="146" y="163"/>
                  <a:pt x="137" y="163"/>
                </a:cubicBezTo>
                <a:cubicBezTo>
                  <a:pt x="137" y="163"/>
                  <a:pt x="137" y="163"/>
                  <a:pt x="137" y="163"/>
                </a:cubicBezTo>
                <a:cubicBezTo>
                  <a:pt x="129" y="163"/>
                  <a:pt x="122" y="170"/>
                  <a:pt x="122" y="179"/>
                </a:cubicBezTo>
                <a:cubicBezTo>
                  <a:pt x="122" y="196"/>
                  <a:pt x="122" y="196"/>
                  <a:pt x="122" y="196"/>
                </a:cubicBezTo>
                <a:cubicBezTo>
                  <a:pt x="122" y="205"/>
                  <a:pt x="129" y="212"/>
                  <a:pt x="137" y="212"/>
                </a:cubicBezTo>
                <a:cubicBezTo>
                  <a:pt x="137" y="212"/>
                  <a:pt x="137" y="212"/>
                  <a:pt x="137" y="212"/>
                </a:cubicBezTo>
                <a:cubicBezTo>
                  <a:pt x="146" y="212"/>
                  <a:pt x="153" y="205"/>
                  <a:pt x="153" y="196"/>
                </a:cubicBezTo>
                <a:close/>
                <a:moveTo>
                  <a:pt x="245" y="196"/>
                </a:moveTo>
                <a:cubicBezTo>
                  <a:pt x="245" y="179"/>
                  <a:pt x="245" y="179"/>
                  <a:pt x="245" y="179"/>
                </a:cubicBezTo>
                <a:cubicBezTo>
                  <a:pt x="245" y="170"/>
                  <a:pt x="237" y="163"/>
                  <a:pt x="229" y="163"/>
                </a:cubicBezTo>
                <a:cubicBezTo>
                  <a:pt x="229" y="163"/>
                  <a:pt x="229" y="163"/>
                  <a:pt x="229" y="163"/>
                </a:cubicBezTo>
                <a:cubicBezTo>
                  <a:pt x="220" y="163"/>
                  <a:pt x="213" y="170"/>
                  <a:pt x="213" y="179"/>
                </a:cubicBezTo>
                <a:cubicBezTo>
                  <a:pt x="213" y="196"/>
                  <a:pt x="213" y="196"/>
                  <a:pt x="213" y="196"/>
                </a:cubicBezTo>
                <a:cubicBezTo>
                  <a:pt x="213" y="205"/>
                  <a:pt x="220" y="212"/>
                  <a:pt x="229" y="212"/>
                </a:cubicBezTo>
                <a:cubicBezTo>
                  <a:pt x="229" y="212"/>
                  <a:pt x="229" y="212"/>
                  <a:pt x="229" y="212"/>
                </a:cubicBezTo>
                <a:cubicBezTo>
                  <a:pt x="237" y="212"/>
                  <a:pt x="245" y="205"/>
                  <a:pt x="245" y="196"/>
                </a:cubicBezTo>
                <a:close/>
                <a:moveTo>
                  <a:pt x="62" y="83"/>
                </a:moveTo>
                <a:cubicBezTo>
                  <a:pt x="62" y="131"/>
                  <a:pt x="62" y="131"/>
                  <a:pt x="62" y="131"/>
                </a:cubicBezTo>
                <a:moveTo>
                  <a:pt x="153" y="83"/>
                </a:moveTo>
                <a:cubicBezTo>
                  <a:pt x="153" y="131"/>
                  <a:pt x="153" y="131"/>
                  <a:pt x="153" y="131"/>
                </a:cubicBezTo>
                <a:moveTo>
                  <a:pt x="32" y="116"/>
                </a:moveTo>
                <a:cubicBezTo>
                  <a:pt x="32" y="98"/>
                  <a:pt x="32" y="98"/>
                  <a:pt x="32" y="98"/>
                </a:cubicBezTo>
                <a:cubicBezTo>
                  <a:pt x="32" y="90"/>
                  <a:pt x="25" y="83"/>
                  <a:pt x="16" y="83"/>
                </a:cubicBezTo>
                <a:cubicBezTo>
                  <a:pt x="16" y="83"/>
                  <a:pt x="16" y="83"/>
                  <a:pt x="16" y="83"/>
                </a:cubicBezTo>
                <a:cubicBezTo>
                  <a:pt x="7" y="83"/>
                  <a:pt x="0" y="90"/>
                  <a:pt x="0" y="98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24"/>
                  <a:pt x="7" y="132"/>
                  <a:pt x="16" y="132"/>
                </a:cubicBezTo>
                <a:cubicBezTo>
                  <a:pt x="16" y="132"/>
                  <a:pt x="16" y="132"/>
                  <a:pt x="16" y="132"/>
                </a:cubicBezTo>
                <a:cubicBezTo>
                  <a:pt x="25" y="132"/>
                  <a:pt x="32" y="124"/>
                  <a:pt x="32" y="116"/>
                </a:cubicBezTo>
                <a:close/>
                <a:moveTo>
                  <a:pt x="123" y="116"/>
                </a:moveTo>
                <a:cubicBezTo>
                  <a:pt x="123" y="98"/>
                  <a:pt x="123" y="98"/>
                  <a:pt x="123" y="98"/>
                </a:cubicBezTo>
                <a:cubicBezTo>
                  <a:pt x="123" y="90"/>
                  <a:pt x="116" y="83"/>
                  <a:pt x="107" y="83"/>
                </a:cubicBezTo>
                <a:cubicBezTo>
                  <a:pt x="107" y="83"/>
                  <a:pt x="107" y="83"/>
                  <a:pt x="107" y="83"/>
                </a:cubicBezTo>
                <a:cubicBezTo>
                  <a:pt x="99" y="83"/>
                  <a:pt x="92" y="90"/>
                  <a:pt x="92" y="98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92" y="124"/>
                  <a:pt x="99" y="132"/>
                  <a:pt x="107" y="132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16" y="132"/>
                  <a:pt x="123" y="124"/>
                  <a:pt x="123" y="116"/>
                </a:cubicBezTo>
                <a:close/>
                <a:moveTo>
                  <a:pt x="215" y="116"/>
                </a:moveTo>
                <a:cubicBezTo>
                  <a:pt x="215" y="98"/>
                  <a:pt x="215" y="98"/>
                  <a:pt x="215" y="98"/>
                </a:cubicBezTo>
                <a:cubicBezTo>
                  <a:pt x="215" y="90"/>
                  <a:pt x="207" y="83"/>
                  <a:pt x="199" y="83"/>
                </a:cubicBezTo>
                <a:cubicBezTo>
                  <a:pt x="199" y="83"/>
                  <a:pt x="199" y="83"/>
                  <a:pt x="199" y="83"/>
                </a:cubicBezTo>
                <a:cubicBezTo>
                  <a:pt x="190" y="83"/>
                  <a:pt x="183" y="90"/>
                  <a:pt x="183" y="98"/>
                </a:cubicBezTo>
                <a:cubicBezTo>
                  <a:pt x="183" y="116"/>
                  <a:pt x="183" y="116"/>
                  <a:pt x="183" y="116"/>
                </a:cubicBezTo>
                <a:cubicBezTo>
                  <a:pt x="183" y="124"/>
                  <a:pt x="190" y="132"/>
                  <a:pt x="199" y="132"/>
                </a:cubicBezTo>
                <a:cubicBezTo>
                  <a:pt x="199" y="132"/>
                  <a:pt x="199" y="132"/>
                  <a:pt x="199" y="132"/>
                </a:cubicBezTo>
                <a:cubicBezTo>
                  <a:pt x="207" y="132"/>
                  <a:pt x="215" y="124"/>
                  <a:pt x="215" y="116"/>
                </a:cubicBezTo>
                <a:close/>
                <a:moveTo>
                  <a:pt x="245" y="83"/>
                </a:moveTo>
                <a:cubicBezTo>
                  <a:pt x="245" y="131"/>
                  <a:pt x="245" y="131"/>
                  <a:pt x="245" y="131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bot_3">
            <a:extLst>
              <a:ext uri="{FF2B5EF4-FFF2-40B4-BE49-F238E27FC236}">
                <a16:creationId xmlns:a16="http://schemas.microsoft.com/office/drawing/2014/main" id="{9156286E-D693-4AE0-90E2-A212223D33F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57200" y="4787220"/>
            <a:ext cx="509767" cy="365760"/>
          </a:xfrm>
          <a:custGeom>
            <a:avLst/>
            <a:gdLst>
              <a:gd name="T0" fmla="*/ 134 w 420"/>
              <a:gd name="T1" fmla="*/ 154 h 302"/>
              <a:gd name="T2" fmla="*/ 157 w 420"/>
              <a:gd name="T3" fmla="*/ 131 h 302"/>
              <a:gd name="T4" fmla="*/ 180 w 420"/>
              <a:gd name="T5" fmla="*/ 154 h 302"/>
              <a:gd name="T6" fmla="*/ 157 w 420"/>
              <a:gd name="T7" fmla="*/ 177 h 302"/>
              <a:gd name="T8" fmla="*/ 134 w 420"/>
              <a:gd name="T9" fmla="*/ 154 h 302"/>
              <a:gd name="T10" fmla="*/ 241 w 420"/>
              <a:gd name="T11" fmla="*/ 154 h 302"/>
              <a:gd name="T12" fmla="*/ 264 w 420"/>
              <a:gd name="T13" fmla="*/ 177 h 302"/>
              <a:gd name="T14" fmla="*/ 287 w 420"/>
              <a:gd name="T15" fmla="*/ 154 h 302"/>
              <a:gd name="T16" fmla="*/ 264 w 420"/>
              <a:gd name="T17" fmla="*/ 131 h 302"/>
              <a:gd name="T18" fmla="*/ 241 w 420"/>
              <a:gd name="T19" fmla="*/ 154 h 302"/>
              <a:gd name="T20" fmla="*/ 276 w 420"/>
              <a:gd name="T21" fmla="*/ 302 h 302"/>
              <a:gd name="T22" fmla="*/ 410 w 420"/>
              <a:gd name="T23" fmla="*/ 168 h 302"/>
              <a:gd name="T24" fmla="*/ 410 w 420"/>
              <a:gd name="T25" fmla="*/ 132 h 302"/>
              <a:gd name="T26" fmla="*/ 276 w 420"/>
              <a:gd name="T27" fmla="*/ 0 h 302"/>
              <a:gd name="T28" fmla="*/ 144 w 420"/>
              <a:gd name="T29" fmla="*/ 0 h 302"/>
              <a:gd name="T30" fmla="*/ 10 w 420"/>
              <a:gd name="T31" fmla="*/ 132 h 302"/>
              <a:gd name="T32" fmla="*/ 10 w 420"/>
              <a:gd name="T33" fmla="*/ 168 h 302"/>
              <a:gd name="T34" fmla="*/ 145 w 420"/>
              <a:gd name="T35" fmla="*/ 302 h 3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0" h="302">
                <a:moveTo>
                  <a:pt x="134" y="154"/>
                </a:moveTo>
                <a:cubicBezTo>
                  <a:pt x="134" y="141"/>
                  <a:pt x="144" y="131"/>
                  <a:pt x="157" y="131"/>
                </a:cubicBezTo>
                <a:cubicBezTo>
                  <a:pt x="169" y="131"/>
                  <a:pt x="180" y="141"/>
                  <a:pt x="180" y="154"/>
                </a:cubicBezTo>
                <a:cubicBezTo>
                  <a:pt x="180" y="167"/>
                  <a:pt x="169" y="177"/>
                  <a:pt x="157" y="177"/>
                </a:cubicBezTo>
                <a:cubicBezTo>
                  <a:pt x="144" y="177"/>
                  <a:pt x="134" y="167"/>
                  <a:pt x="134" y="154"/>
                </a:cubicBezTo>
                <a:close/>
                <a:moveTo>
                  <a:pt x="241" y="154"/>
                </a:moveTo>
                <a:cubicBezTo>
                  <a:pt x="241" y="167"/>
                  <a:pt x="251" y="177"/>
                  <a:pt x="264" y="177"/>
                </a:cubicBezTo>
                <a:cubicBezTo>
                  <a:pt x="276" y="177"/>
                  <a:pt x="287" y="167"/>
                  <a:pt x="287" y="154"/>
                </a:cubicBezTo>
                <a:cubicBezTo>
                  <a:pt x="287" y="141"/>
                  <a:pt x="276" y="131"/>
                  <a:pt x="264" y="131"/>
                </a:cubicBezTo>
                <a:cubicBezTo>
                  <a:pt x="251" y="131"/>
                  <a:pt x="241" y="141"/>
                  <a:pt x="241" y="154"/>
                </a:cubicBezTo>
                <a:close/>
                <a:moveTo>
                  <a:pt x="276" y="302"/>
                </a:moveTo>
                <a:cubicBezTo>
                  <a:pt x="276" y="302"/>
                  <a:pt x="276" y="302"/>
                  <a:pt x="410" y="168"/>
                </a:cubicBezTo>
                <a:cubicBezTo>
                  <a:pt x="420" y="158"/>
                  <a:pt x="420" y="142"/>
                  <a:pt x="410" y="132"/>
                </a:cubicBezTo>
                <a:cubicBezTo>
                  <a:pt x="410" y="132"/>
                  <a:pt x="410" y="132"/>
                  <a:pt x="276" y="0"/>
                </a:cubicBezTo>
                <a:moveTo>
                  <a:pt x="144" y="0"/>
                </a:moveTo>
                <a:cubicBezTo>
                  <a:pt x="10" y="132"/>
                  <a:pt x="10" y="132"/>
                  <a:pt x="10" y="132"/>
                </a:cubicBezTo>
                <a:cubicBezTo>
                  <a:pt x="0" y="142"/>
                  <a:pt x="0" y="158"/>
                  <a:pt x="10" y="168"/>
                </a:cubicBezTo>
                <a:cubicBezTo>
                  <a:pt x="145" y="302"/>
                  <a:pt x="145" y="302"/>
                  <a:pt x="145" y="302"/>
                </a:cubicBezTo>
              </a:path>
            </a:pathLst>
          </a:custGeom>
          <a:noFill/>
          <a:ln w="25400" cap="sq">
            <a:solidFill>
              <a:srgbClr val="00BCF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1" name="Rectangle 20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2" name="Picture 21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8204802"/>
      </p:ext>
    </p:extLst>
  </p:cSld>
  <p:clrMapOvr>
    <a:masterClrMapping/>
  </p:clrMapOvr>
  <p:transition>
    <p:fade/>
  </p:transition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xag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60BB5456-6364-F445-88A6-35130C661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grpSp>
        <p:nvGrpSpPr>
          <p:cNvPr id="33" name="Group 32"/>
          <p:cNvGrpSpPr/>
          <p:nvPr/>
        </p:nvGrpSpPr>
        <p:grpSpPr>
          <a:xfrm>
            <a:off x="462900" y="1233801"/>
            <a:ext cx="11236042" cy="4938399"/>
            <a:chOff x="462899" y="1206907"/>
            <a:chExt cx="11370513" cy="4939901"/>
          </a:xfrm>
        </p:grpSpPr>
        <p:sp>
          <p:nvSpPr>
            <p:cNvPr id="15" name="Hexagon 14"/>
            <p:cNvSpPr/>
            <p:nvPr userDrawn="1"/>
          </p:nvSpPr>
          <p:spPr bwMode="auto">
            <a:xfrm>
              <a:off x="462899" y="2215436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Hexagon 15"/>
            <p:cNvSpPr/>
            <p:nvPr userDrawn="1"/>
          </p:nvSpPr>
          <p:spPr bwMode="auto">
            <a:xfrm>
              <a:off x="2298790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Hexagon 16"/>
            <p:cNvSpPr/>
            <p:nvPr userDrawn="1"/>
          </p:nvSpPr>
          <p:spPr bwMode="auto">
            <a:xfrm>
              <a:off x="411427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Hexagon 17"/>
            <p:cNvSpPr/>
            <p:nvPr userDrawn="1"/>
          </p:nvSpPr>
          <p:spPr bwMode="auto">
            <a:xfrm>
              <a:off x="593672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Hexagon 18"/>
            <p:cNvSpPr/>
            <p:nvPr userDrawn="1"/>
          </p:nvSpPr>
          <p:spPr bwMode="auto">
            <a:xfrm>
              <a:off x="7759167" y="2201989"/>
              <a:ext cx="2251800" cy="1941207"/>
            </a:xfrm>
            <a:prstGeom prst="hexagon">
              <a:avLst/>
            </a:prstGeom>
            <a:solidFill>
              <a:srgbClr val="00BCF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Hexagon 19"/>
            <p:cNvSpPr/>
            <p:nvPr userDrawn="1"/>
          </p:nvSpPr>
          <p:spPr bwMode="auto">
            <a:xfrm>
              <a:off x="9581612" y="3209018"/>
              <a:ext cx="2251800" cy="1941207"/>
            </a:xfrm>
            <a:prstGeom prst="hexagon">
              <a:avLst/>
            </a:prstGeom>
            <a:solidFill>
              <a:srgbClr val="0088D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Hexagon 28"/>
            <p:cNvSpPr/>
            <p:nvPr userDrawn="1"/>
          </p:nvSpPr>
          <p:spPr bwMode="auto">
            <a:xfrm>
              <a:off x="2291699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Hexagon 29"/>
            <p:cNvSpPr/>
            <p:nvPr userDrawn="1"/>
          </p:nvSpPr>
          <p:spPr bwMode="auto">
            <a:xfrm>
              <a:off x="41070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Hexagon 30"/>
            <p:cNvSpPr/>
            <p:nvPr userDrawn="1"/>
          </p:nvSpPr>
          <p:spPr bwMode="auto">
            <a:xfrm>
              <a:off x="5935852" y="1206907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Hexagon 31"/>
            <p:cNvSpPr/>
            <p:nvPr userDrawn="1"/>
          </p:nvSpPr>
          <p:spPr bwMode="auto">
            <a:xfrm>
              <a:off x="7764652" y="4205601"/>
              <a:ext cx="2251800" cy="1941207"/>
            </a:xfrm>
            <a:prstGeom prst="hexagon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8" name="Rectangle 27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599743"/>
      </p:ext>
    </p:extLst>
  </p:cSld>
  <p:clrMapOvr>
    <a:masterClrMapping/>
  </p:clrMapOvr>
  <p:transition>
    <p:fade/>
  </p:transition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01565"/>
            <a:ext cx="5557834" cy="135494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765" b="0">
                <a:latin typeface="+mn-lt"/>
              </a:defRPr>
            </a:lvl1pPr>
            <a:lvl2pPr marL="250553" indent="0">
              <a:buFont typeface="Wingdings" panose="05000000000000000000" pitchFamily="2" charset="2"/>
              <a:buNone/>
              <a:defRPr sz="1372" b="0"/>
            </a:lvl2pPr>
            <a:lvl3pPr marL="441968" indent="0">
              <a:buFont typeface="Wingdings" panose="05000000000000000000" pitchFamily="2" charset="2"/>
              <a:buNone/>
              <a:tabLst/>
              <a:defRPr sz="1372" b="0"/>
            </a:lvl3pPr>
            <a:lvl4pPr marL="639608" indent="0">
              <a:buFont typeface="Wingdings" panose="05000000000000000000" pitchFamily="2" charset="2"/>
              <a:buNone/>
              <a:defRPr sz="1372" b="0"/>
            </a:lvl4pPr>
            <a:lvl5pPr marL="837250" indent="0">
              <a:buFont typeface="Wingdings" panose="05000000000000000000" pitchFamily="2" charset="2"/>
              <a:buNone/>
              <a:tabLst/>
              <a:defRPr sz="1372" b="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368263" y="1101565"/>
            <a:ext cx="5557834" cy="1789491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Arial" panose="020B0604020202020204" pitchFamily="34" charset="0"/>
              <a:buNone/>
              <a:defRPr lang="en-US" sz="1765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50553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41968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39608" indent="0">
              <a:buFont typeface="Arial" panose="020B0604020202020204" pitchFamily="34" charset="0"/>
              <a:buNone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37250" indent="0">
              <a:buFont typeface="Arial" panose="020B0604020202020204" pitchFamily="34" charset="0"/>
              <a:buNone/>
              <a:tabLst/>
              <a:defRPr lang="en-US" sz="1372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504217" marR="0" lvl="0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pt-BR"/>
              <a:t>Clique para editar os estilos de texto Mestres</a:t>
            </a:r>
          </a:p>
          <a:p>
            <a:pPr marL="504217" marR="0" lvl="1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pt-BR"/>
              <a:t>Segundo nível</a:t>
            </a:r>
          </a:p>
          <a:p>
            <a:pPr marL="504217" marR="0" lvl="2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pt-BR"/>
              <a:t>Terceiro nível</a:t>
            </a:r>
          </a:p>
          <a:p>
            <a:pPr marL="504217" marR="0" lvl="3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pt-BR"/>
              <a:t>Quarto nível</a:t>
            </a:r>
          </a:p>
          <a:p>
            <a:pPr marL="504217" marR="0" lvl="4" indent="-504217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tabLst/>
            </a:pPr>
            <a:r>
              <a:rPr lang="pt-BR"/>
              <a:t>Quinto nível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14362801"/>
      </p:ext>
    </p:extLst>
  </p:cSld>
  <p:clrMapOvr>
    <a:masterClrMapping/>
  </p:clrMapOvr>
  <p:transition>
    <p:fade/>
  </p:transition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bg>
      <p:bgPr>
        <a:solidFill>
          <a:srgbClr val="00BC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93324733"/>
      </p:ext>
    </p:extLst>
  </p:cSld>
  <p:clrMapOvr>
    <a:masterClrMapping/>
  </p:clrMapOvr>
  <p:transition>
    <p:fade/>
  </p:transition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6495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724246"/>
          </a:xfrm>
          <a:noFill/>
        </p:spPr>
        <p:txBody>
          <a:bodyPr tIns="91440" bIns="91440" anchor="t" anchorCtr="0">
            <a:spAutoFit/>
          </a:bodyPr>
          <a:lstStyle>
            <a:lvl1pPr>
              <a:defRPr sz="3921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84496387"/>
      </p:ext>
    </p:extLst>
  </p:cSld>
  <p:clrMapOvr>
    <a:masterClrMapping/>
  </p:clrMapOvr>
  <p:transition>
    <p:fade/>
  </p:transition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1071059"/>
            <a:ext cx="11655078" cy="974626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4222417"/>
      </p:ext>
    </p:extLst>
  </p:cSld>
  <p:clrMapOvr>
    <a:masterClrMapping/>
  </p:clrMapOvr>
  <p:transition>
    <p:fade/>
  </p:transition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honeycomb, white&#10;&#10;Description automatically generated">
            <a:extLst>
              <a:ext uri="{FF2B5EF4-FFF2-40B4-BE49-F238E27FC236}">
                <a16:creationId xmlns:a16="http://schemas.microsoft.com/office/drawing/2014/main" id="{7AE77976-6D4D-C843-9F08-17E7F37E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339875"/>
            <a:ext cx="8964185" cy="958909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solidFill>
                  <a:srgbClr val="00B0F0"/>
                </a:soli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294577" y="3490168"/>
            <a:ext cx="11569474" cy="572464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1000"/>
              </a:spcAft>
              <a:buNone/>
              <a:defRPr sz="2800" b="0" i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1" i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Demo description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1760298"/>
      </p:ext>
    </p:extLst>
  </p:cSld>
  <p:clrMapOvr>
    <a:masterClrMapping/>
  </p:clrMapOvr>
  <p:transition>
    <p:fade/>
  </p:transition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19460" y="1222838"/>
            <a:ext cx="11544589" cy="3431895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 b="0" i="0">
                <a:latin typeface="Consolas" charset="0"/>
                <a:ea typeface="Consolas" charset="0"/>
                <a:cs typeface="Consolas" charset="0"/>
              </a:defRPr>
            </a:lvl1pPr>
            <a:lvl2pPr marL="509846" indent="-285750">
              <a:spcAft>
                <a:spcPts val="1000"/>
              </a:spcAft>
              <a:buFont typeface="Arial" charset="0"/>
              <a:buChar char="•"/>
              <a:defRPr sz="1600" b="0" i="0">
                <a:latin typeface="Consolas" charset="0"/>
                <a:ea typeface="Consolas" charset="0"/>
                <a:cs typeface="Consolas" charset="0"/>
              </a:defRPr>
            </a:lvl2pPr>
          </a:lstStyle>
          <a:p>
            <a:r>
              <a:rPr lang="en-US"/>
              <a:t>This slide layout uses Consolas</a:t>
            </a:r>
          </a:p>
          <a:p>
            <a:r>
              <a:rPr lang="en-US" b="1"/>
              <a:t>Tips:</a:t>
            </a:r>
          </a:p>
          <a:p>
            <a:r>
              <a:rPr lang="en-US"/>
              <a:t>Copy and paste from Visual Studio, keeping formatting, to include color coding</a:t>
            </a:r>
          </a:p>
          <a:p>
            <a:r>
              <a:rPr lang="en-US"/>
              <a:t>To disable reformatting of quotes - " and '</a:t>
            </a:r>
          </a:p>
          <a:p>
            <a:pPr lvl="1"/>
            <a:r>
              <a:rPr lang="en-US"/>
              <a:t>In PowerPoint, click </a:t>
            </a:r>
            <a:r>
              <a:rPr lang="en-US" b="1"/>
              <a:t>File</a:t>
            </a:r>
            <a:r>
              <a:rPr lang="en-US"/>
              <a:t> &gt; </a:t>
            </a:r>
            <a:r>
              <a:rPr lang="en-US" b="1"/>
              <a:t>Options</a:t>
            </a:r>
          </a:p>
          <a:p>
            <a:pPr lvl="1"/>
            <a:r>
              <a:rPr lang="en-US"/>
              <a:t>Choose </a:t>
            </a:r>
            <a:r>
              <a:rPr lang="en-US" b="1"/>
              <a:t>Proofing</a:t>
            </a:r>
            <a:r>
              <a:rPr lang="en-US"/>
              <a:t> &gt; </a:t>
            </a:r>
            <a:r>
              <a:rPr lang="en-US" b="1"/>
              <a:t>Autocorrect Options</a:t>
            </a:r>
          </a:p>
          <a:p>
            <a:pPr lvl="1"/>
            <a:r>
              <a:rPr lang="en-US"/>
              <a:t>Remove the check from </a:t>
            </a:r>
            <a:r>
              <a:rPr lang="en-US" b="1"/>
              <a:t>"Straight quotes" with "Smart quotes"</a:t>
            </a:r>
          </a:p>
          <a:p>
            <a:r>
              <a:rPr lang="en-US"/>
              <a:t>Consider using </a:t>
            </a:r>
            <a:r>
              <a:rPr lang="en-US" b="1"/>
              <a:t>Code Presenter Pro</a:t>
            </a:r>
            <a:r>
              <a:rPr lang="en-US"/>
              <a:t> from the Office Store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13" name="Rectangle 12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14" name="Picture 13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0403460"/>
      </p:ext>
    </p:extLst>
  </p:cSld>
  <p:clrMapOvr>
    <a:masterClrMapping/>
  </p:clrMapOvr>
  <p:transition>
    <p:fade/>
  </p:transition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rcle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tiled, sitting, photo&#10;&#10;Description automatically generated">
            <a:extLst>
              <a:ext uri="{FF2B5EF4-FFF2-40B4-BE49-F238E27FC236}">
                <a16:creationId xmlns:a16="http://schemas.microsoft.com/office/drawing/2014/main" id="{092E1B8A-B559-CF4E-9166-877D5D974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5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732464"/>
          </a:xfrm>
        </p:spPr>
        <p:txBody>
          <a:bodyPr/>
          <a:lstStyle>
            <a:lvl1pPr>
              <a:defRPr sz="4500" b="1" i="0">
                <a:solidFill>
                  <a:srgbClr val="0088D0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513235654"/>
              </p:ext>
            </p:extLst>
          </p:nvPr>
        </p:nvGraphicFramePr>
        <p:xfrm>
          <a:off x="306209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123045301"/>
              </p:ext>
            </p:extLst>
          </p:nvPr>
        </p:nvGraphicFramePr>
        <p:xfrm>
          <a:off x="3252488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650217204"/>
              </p:ext>
            </p:extLst>
          </p:nvPr>
        </p:nvGraphicFramePr>
        <p:xfrm>
          <a:off x="9074552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val="3256535749"/>
              </p:ext>
            </p:extLst>
          </p:nvPr>
        </p:nvGraphicFramePr>
        <p:xfrm>
          <a:off x="6169307" y="2214946"/>
          <a:ext cx="2743199" cy="31311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179699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414281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03648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9976458" y="3468892"/>
            <a:ext cx="973193" cy="572464"/>
          </a:xfrm>
        </p:spPr>
        <p:txBody>
          <a:bodyPr/>
          <a:lstStyle>
            <a:lvl1pPr marL="0" indent="0" algn="ctr">
              <a:spcAft>
                <a:spcPts val="1000"/>
              </a:spcAft>
              <a:buNone/>
              <a:defRPr sz="2800" b="0" i="0">
                <a:solidFill>
                  <a:srgbClr val="00BCF3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indent="0">
              <a:lnSpc>
                <a:spcPts val="1800"/>
              </a:lnSpc>
              <a:spcAft>
                <a:spcPts val="1000"/>
              </a:spcAft>
              <a:buNone/>
              <a:defRPr sz="1400" b="0" i="0">
                <a:solidFill>
                  <a:schemeClr val="tx1">
                    <a:lumMod val="50000"/>
                  </a:schemeClr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 marL="619643" indent="-171450">
              <a:lnSpc>
                <a:spcPts val="1600"/>
              </a:lnSpc>
              <a:spcAft>
                <a:spcPts val="500"/>
              </a:spcAft>
              <a:buFont typeface="Arial" charset="0"/>
              <a:buChar char="•"/>
              <a:defRPr sz="1200" b="0" i="0">
                <a:latin typeface="Segoe UI" charset="0"/>
                <a:ea typeface="Segoe UI" charset="0"/>
                <a:cs typeface="Segoe UI" charset="0"/>
              </a:defRPr>
            </a:lvl3pPr>
            <a:lvl4pPr marL="672289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25%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4562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14531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366074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36597" y="5081287"/>
            <a:ext cx="2395960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400" b="0" i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rPr>
              <a:t>Description of graph 04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394403" y="5938284"/>
            <a:ext cx="4727632" cy="325698"/>
            <a:chOff x="394403" y="5938284"/>
            <a:chExt cx="4727632" cy="325698"/>
          </a:xfrm>
        </p:grpSpPr>
        <p:sp>
          <p:nvSpPr>
            <p:cNvPr id="24" name="Rectangle 23"/>
            <p:cNvSpPr/>
            <p:nvPr/>
          </p:nvSpPr>
          <p:spPr bwMode="auto">
            <a:xfrm>
              <a:off x="697033" y="596716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 err="1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meetup.com</a:t>
              </a:r>
              <a:r>
                <a:rPr lang="en-US" sz="1200" dirty="0">
                  <a:solidFill>
                    <a:srgbClr val="BFBFBF"/>
                  </a:solidFill>
                  <a:latin typeface="Segoe Pro" charset="0"/>
                  <a:ea typeface="Segoe Pro" charset="0"/>
                  <a:cs typeface="Segoe Pro" charset="0"/>
                </a:rPr>
                <a:t>/Microsoft-Reactor-Sao-Paulo/</a:t>
              </a:r>
            </a:p>
          </p:txBody>
        </p:sp>
        <p:pic>
          <p:nvPicPr>
            <p:cNvPr id="25" name="Picture 24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403" y="5938284"/>
              <a:ext cx="325698" cy="3256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8577399"/>
      </p:ext>
    </p:extLst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.xml"/><Relationship Id="rId18" Type="http://schemas.openxmlformats.org/officeDocument/2006/relationships/slideLayout" Target="../slideLayouts/slideLayout41.xml"/><Relationship Id="rId26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62.xml"/><Relationship Id="rId21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57.xml"/><Relationship Id="rId42" Type="http://schemas.openxmlformats.org/officeDocument/2006/relationships/slideLayout" Target="../slideLayouts/slideLayout65.xml"/><Relationship Id="rId47" Type="http://schemas.openxmlformats.org/officeDocument/2006/relationships/slideLayout" Target="../slideLayouts/slideLayout70.xml"/><Relationship Id="rId50" Type="http://schemas.openxmlformats.org/officeDocument/2006/relationships/slideLayout" Target="../slideLayouts/slideLayout73.xml"/><Relationship Id="rId55" Type="http://schemas.openxmlformats.org/officeDocument/2006/relationships/slideLayout" Target="../slideLayouts/slideLayout78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55.xml"/><Relationship Id="rId37" Type="http://schemas.openxmlformats.org/officeDocument/2006/relationships/slideLayout" Target="../slideLayouts/slideLayout60.xml"/><Relationship Id="rId40" Type="http://schemas.openxmlformats.org/officeDocument/2006/relationships/slideLayout" Target="../slideLayouts/slideLayout63.xml"/><Relationship Id="rId45" Type="http://schemas.openxmlformats.org/officeDocument/2006/relationships/slideLayout" Target="../slideLayouts/slideLayout68.xml"/><Relationship Id="rId53" Type="http://schemas.openxmlformats.org/officeDocument/2006/relationships/slideLayout" Target="../slideLayouts/slideLayout76.xml"/><Relationship Id="rId58" Type="http://schemas.openxmlformats.org/officeDocument/2006/relationships/slideLayout" Target="../slideLayouts/slideLayout81.xml"/><Relationship Id="rId5" Type="http://schemas.openxmlformats.org/officeDocument/2006/relationships/slideLayout" Target="../slideLayouts/slideLayout28.xml"/><Relationship Id="rId61" Type="http://schemas.openxmlformats.org/officeDocument/2006/relationships/theme" Target="../theme/theme3.xml"/><Relationship Id="rId1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37.xml"/><Relationship Id="rId22" Type="http://schemas.openxmlformats.org/officeDocument/2006/relationships/slideLayout" Target="../slideLayouts/slideLayout45.xml"/><Relationship Id="rId27" Type="http://schemas.openxmlformats.org/officeDocument/2006/relationships/slideLayout" Target="../slideLayouts/slideLayout50.xml"/><Relationship Id="rId30" Type="http://schemas.openxmlformats.org/officeDocument/2006/relationships/slideLayout" Target="../slideLayouts/slideLayout53.xml"/><Relationship Id="rId35" Type="http://schemas.openxmlformats.org/officeDocument/2006/relationships/slideLayout" Target="../slideLayouts/slideLayout58.xml"/><Relationship Id="rId43" Type="http://schemas.openxmlformats.org/officeDocument/2006/relationships/slideLayout" Target="../slideLayouts/slideLayout66.xml"/><Relationship Id="rId48" Type="http://schemas.openxmlformats.org/officeDocument/2006/relationships/slideLayout" Target="../slideLayouts/slideLayout71.xml"/><Relationship Id="rId56" Type="http://schemas.openxmlformats.org/officeDocument/2006/relationships/slideLayout" Target="../slideLayouts/slideLayout79.xml"/><Relationship Id="rId8" Type="http://schemas.openxmlformats.org/officeDocument/2006/relationships/slideLayout" Target="../slideLayouts/slideLayout31.xml"/><Relationship Id="rId51" Type="http://schemas.openxmlformats.org/officeDocument/2006/relationships/slideLayout" Target="../slideLayouts/slideLayout74.xml"/><Relationship Id="rId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40.xml"/><Relationship Id="rId25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56.xml"/><Relationship Id="rId38" Type="http://schemas.openxmlformats.org/officeDocument/2006/relationships/slideLayout" Target="../slideLayouts/slideLayout61.xml"/><Relationship Id="rId46" Type="http://schemas.openxmlformats.org/officeDocument/2006/relationships/slideLayout" Target="../slideLayouts/slideLayout69.xml"/><Relationship Id="rId59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43.xml"/><Relationship Id="rId41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77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8.xml"/><Relationship Id="rId23" Type="http://schemas.openxmlformats.org/officeDocument/2006/relationships/slideLayout" Target="../slideLayouts/slideLayout46.xml"/><Relationship Id="rId28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72.xml"/><Relationship Id="rId57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67.xml"/><Relationship Id="rId52" Type="http://schemas.openxmlformats.org/officeDocument/2006/relationships/slideLayout" Target="../slideLayouts/slideLayout75.xml"/><Relationship Id="rId6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24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4498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0" y="888769"/>
            <a:ext cx="11653521" cy="12885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308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0" r:id="rId2"/>
    <p:sldLayoutId id="2147483666" r:id="rId3"/>
    <p:sldLayoutId id="2147483707" r:id="rId4"/>
    <p:sldLayoutId id="2147483696" r:id="rId5"/>
    <p:sldLayoutId id="2147483697" r:id="rId6"/>
    <p:sldLayoutId id="2147483698" r:id="rId7"/>
    <p:sldLayoutId id="2147483699" r:id="rId8"/>
    <p:sldLayoutId id="2147483667" r:id="rId9"/>
    <p:sldLayoutId id="2147483669" r:id="rId10"/>
    <p:sldLayoutId id="2147483672" r:id="rId11"/>
    <p:sldLayoutId id="2147483692" r:id="rId12"/>
    <p:sldLayoutId id="2147483695" r:id="rId13"/>
    <p:sldLayoutId id="2147483700" r:id="rId14"/>
    <p:sldLayoutId id="2147483701" r:id="rId15"/>
    <p:sldLayoutId id="2147483702" r:id="rId16"/>
    <p:sldLayoutId id="2147483703" r:id="rId17"/>
    <p:sldLayoutId id="2147483704" r:id="rId18"/>
    <p:sldLayoutId id="2147483705" r:id="rId19"/>
    <p:sldLayoutId id="2147483706" r:id="rId20"/>
    <p:sldLayoutId id="2147483709" r:id="rId21"/>
    <p:sldLayoutId id="2147483678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35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pos="3936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tiled wall&#10;&#10;Description automatically generated">
            <a:extLst>
              <a:ext uri="{FF2B5EF4-FFF2-40B4-BE49-F238E27FC236}">
                <a16:creationId xmlns:a16="http://schemas.microsoft.com/office/drawing/2014/main" id="{B837406D-B195-844B-9971-7B55188D8F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31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06" r:id="rId1"/>
    <p:sldLayoutId id="2147484807" r:id="rId2"/>
    <p:sldLayoutId id="2147484808" r:id="rId3"/>
    <p:sldLayoutId id="2147484809" r:id="rId4"/>
    <p:sldLayoutId id="2147484810" r:id="rId5"/>
    <p:sldLayoutId id="2147484811" r:id="rId6"/>
    <p:sldLayoutId id="2147484812" r:id="rId7"/>
    <p:sldLayoutId id="2147484813" r:id="rId8"/>
    <p:sldLayoutId id="2147484814" r:id="rId9"/>
    <p:sldLayoutId id="2147484815" r:id="rId10"/>
    <p:sldLayoutId id="2147484816" r:id="rId11"/>
    <p:sldLayoutId id="2147484817" r:id="rId12"/>
    <p:sldLayoutId id="2147484818" r:id="rId13"/>
    <p:sldLayoutId id="2147484819" r:id="rId14"/>
    <p:sldLayoutId id="2147484820" r:id="rId15"/>
    <p:sldLayoutId id="2147484821" r:id="rId16"/>
    <p:sldLayoutId id="2147484822" r:id="rId17"/>
    <p:sldLayoutId id="2147484823" r:id="rId18"/>
    <p:sldLayoutId id="2147484824" r:id="rId19"/>
    <p:sldLayoutId id="2147484825" r:id="rId20"/>
    <p:sldLayoutId id="2147484826" r:id="rId21"/>
    <p:sldLayoutId id="2147484827" r:id="rId22"/>
    <p:sldLayoutId id="2147484580" r:id="rId23"/>
    <p:sldLayoutId id="2147484609" r:id="rId24"/>
    <p:sldLayoutId id="2147484577" r:id="rId25"/>
    <p:sldLayoutId id="2147484610" r:id="rId26"/>
    <p:sldLayoutId id="2147484710" r:id="rId27"/>
    <p:sldLayoutId id="2147484240" r:id="rId28"/>
    <p:sldLayoutId id="2147484736" r:id="rId29"/>
    <p:sldLayoutId id="2147484474" r:id="rId30"/>
    <p:sldLayoutId id="2147484639" r:id="rId31"/>
    <p:sldLayoutId id="2147484603" r:id="rId32"/>
    <p:sldLayoutId id="2147484751" r:id="rId33"/>
    <p:sldLayoutId id="2147484752" r:id="rId34"/>
    <p:sldLayoutId id="2147484777" r:id="rId35"/>
    <p:sldLayoutId id="2147484778" r:id="rId36"/>
    <p:sldLayoutId id="2147484779" r:id="rId37"/>
    <p:sldLayoutId id="2147484780" r:id="rId38"/>
    <p:sldLayoutId id="2147484781" r:id="rId39"/>
    <p:sldLayoutId id="2147484782" r:id="rId40"/>
    <p:sldLayoutId id="2147484783" r:id="rId41"/>
    <p:sldLayoutId id="2147484784" r:id="rId42"/>
    <p:sldLayoutId id="2147484785" r:id="rId43"/>
    <p:sldLayoutId id="2147484786" r:id="rId44"/>
    <p:sldLayoutId id="2147484787" r:id="rId45"/>
    <p:sldLayoutId id="2147484249" r:id="rId46"/>
    <p:sldLayoutId id="2147484640" r:id="rId47"/>
    <p:sldLayoutId id="2147484584" r:id="rId48"/>
    <p:sldLayoutId id="2147484583" r:id="rId49"/>
    <p:sldLayoutId id="2147484671" r:id="rId50"/>
    <p:sldLayoutId id="2147484673" r:id="rId51"/>
    <p:sldLayoutId id="2147484585" r:id="rId52"/>
    <p:sldLayoutId id="2147484299" r:id="rId53"/>
    <p:sldLayoutId id="2147484263" r:id="rId54"/>
    <p:sldLayoutId id="2147484799" r:id="rId55"/>
    <p:sldLayoutId id="2147484800" r:id="rId56"/>
    <p:sldLayoutId id="2147484802" r:id="rId57"/>
    <p:sldLayoutId id="2147484803" r:id="rId58"/>
    <p:sldLayoutId id="2147484804" r:id="rId59"/>
    <p:sldLayoutId id="2147484830" r:id="rId6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44983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0" y="888769"/>
            <a:ext cx="11653521" cy="128855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45871EC1-AC04-4FDE-998F-5D50FE92E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56DE977D-F2A9-4A14-A2CF-B8F9E892E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ID" hidden="1">
            <a:extLst>
              <a:ext uri="{FF2B5EF4-FFF2-40B4-BE49-F238E27FC236}">
                <a16:creationId xmlns:a16="http://schemas.microsoft.com/office/drawing/2014/main" id="{3CF5152A-5839-4603-B904-DD6B5496BCAD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8" name="Straight Connector 6">
              <a:extLst>
                <a:ext uri="{FF2B5EF4-FFF2-40B4-BE49-F238E27FC236}">
                  <a16:creationId xmlns:a16="http://schemas.microsoft.com/office/drawing/2014/main" id="{B6BCC906-7C32-47D0-B866-1870C9F7BC71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0F5ED4B4-EB6D-49BD-AB43-96FA622D38C7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8AF42A4-656C-4E2C-8AEC-D0DFE96F3F2A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358FDC2-EE6C-49E1-A6F7-6FE426946F97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DCEA73D-87EF-451B-B25E-7E9C335C231E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89D94B0-9E14-4F76-BE56-B2F7C7226AB9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8F16F22-C96F-4393-B0A8-7705A1B7649F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5B1B79A-4412-4146-A7D7-1CF310C4FF51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44A0178-74C7-4446-BDE2-CE3FC5564B08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B645560-40A6-48C9-B023-86B17C4536D9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B37A971-7B45-42B5-B85D-6E847215B2BB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BE35C6E-0F4B-4E64-925E-3E9085300F1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A710C9D-BDA7-4243-83D0-7FC9E7664F8A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F822CC7-01C2-4A95-A996-7DD69A09743D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E517CD8-84C5-45BF-97CE-80C1321FBA71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AA4D58-0541-4351-AD4C-5BFC3A2FDEF8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A937CC2-8B0A-47C2-BEB8-9AC4DE01F1A8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39D4407B-98AD-4B6F-BC49-0621AE26CA7A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40B5EF9-7647-481F-9A6D-3FC23F73A811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12B1EC-6088-40D1-8EBB-3629B1F41334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ACB6058-CD60-4144-B3F6-4D47C96E1A3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4E9F5C3-5BC8-4EB5-9F6B-4D7136D0E670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F49778-9166-462A-92BF-463A4AB0E8B4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A517166D-3242-4E31-BA84-93265B8E39FE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C1C9A2B-7129-48D1-B7C7-1A9E5DAD07B7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9B8BA7C-03BE-4E70-A732-92F896C84C83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8">
              <a:extLst>
                <a:ext uri="{FF2B5EF4-FFF2-40B4-BE49-F238E27FC236}">
                  <a16:creationId xmlns:a16="http://schemas.microsoft.com/office/drawing/2014/main" id="{58F56E30-86E9-4892-A8E1-F8E1D2478187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9">
              <a:extLst>
                <a:ext uri="{FF2B5EF4-FFF2-40B4-BE49-F238E27FC236}">
                  <a16:creationId xmlns:a16="http://schemas.microsoft.com/office/drawing/2014/main" id="{FFB5099C-6B22-45F9-B497-A645F4355BDC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40">
              <a:extLst>
                <a:ext uri="{FF2B5EF4-FFF2-40B4-BE49-F238E27FC236}">
                  <a16:creationId xmlns:a16="http://schemas.microsoft.com/office/drawing/2014/main" id="{C9446FE6-5D5A-450F-AC0E-CC4202E4B97F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41">
              <a:extLst>
                <a:ext uri="{FF2B5EF4-FFF2-40B4-BE49-F238E27FC236}">
                  <a16:creationId xmlns:a16="http://schemas.microsoft.com/office/drawing/2014/main" id="{9A2C98EB-13E6-47F1-AD05-11386E4DEDA3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42">
              <a:extLst>
                <a:ext uri="{FF2B5EF4-FFF2-40B4-BE49-F238E27FC236}">
                  <a16:creationId xmlns:a16="http://schemas.microsoft.com/office/drawing/2014/main" id="{4847C28D-35EB-4794-9F32-821926891E5E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43">
              <a:extLst>
                <a:ext uri="{FF2B5EF4-FFF2-40B4-BE49-F238E27FC236}">
                  <a16:creationId xmlns:a16="http://schemas.microsoft.com/office/drawing/2014/main" id="{AAD2FD24-DBC2-4EBD-AAF1-65EACDD40CEF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44">
              <a:extLst>
                <a:ext uri="{FF2B5EF4-FFF2-40B4-BE49-F238E27FC236}">
                  <a16:creationId xmlns:a16="http://schemas.microsoft.com/office/drawing/2014/main" id="{256BFF70-21AC-4D6B-AC54-B6F5658B7568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5">
              <a:extLst>
                <a:ext uri="{FF2B5EF4-FFF2-40B4-BE49-F238E27FC236}">
                  <a16:creationId xmlns:a16="http://schemas.microsoft.com/office/drawing/2014/main" id="{D7C15E05-75B2-4ED7-A85C-DCC9AAAF3356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.64 square" hidden="1">
            <a:extLst>
              <a:ext uri="{FF2B5EF4-FFF2-40B4-BE49-F238E27FC236}">
                <a16:creationId xmlns:a16="http://schemas.microsoft.com/office/drawing/2014/main" id="{6C87FFF0-9DB6-45A0-9440-8CB1C54BD7B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.32 square" hidden="1">
            <a:extLst>
              <a:ext uri="{FF2B5EF4-FFF2-40B4-BE49-F238E27FC236}">
                <a16:creationId xmlns:a16="http://schemas.microsoft.com/office/drawing/2014/main" id="{68520832-4433-497E-8144-D6FEC68A9B72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93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34" r:id="rId1"/>
    <p:sldLayoutId id="2147484835" r:id="rId2"/>
    <p:sldLayoutId id="2147484836" r:id="rId3"/>
    <p:sldLayoutId id="2147484837" r:id="rId4"/>
    <p:sldLayoutId id="2147484838" r:id="rId5"/>
    <p:sldLayoutId id="2147484839" r:id="rId6"/>
    <p:sldLayoutId id="2147484840" r:id="rId7"/>
    <p:sldLayoutId id="2147484841" r:id="rId8"/>
    <p:sldLayoutId id="2147484842" r:id="rId9"/>
    <p:sldLayoutId id="2147484843" r:id="rId10"/>
    <p:sldLayoutId id="2147484844" r:id="rId11"/>
    <p:sldLayoutId id="2147484845" r:id="rId12"/>
    <p:sldLayoutId id="2147484846" r:id="rId13"/>
    <p:sldLayoutId id="2147484847" r:id="rId14"/>
    <p:sldLayoutId id="2147484848" r:id="rId15"/>
    <p:sldLayoutId id="2147484849" r:id="rId16"/>
    <p:sldLayoutId id="2147484850" r:id="rId17"/>
    <p:sldLayoutId id="2147484851" r:id="rId18"/>
    <p:sldLayoutId id="2147484852" r:id="rId19"/>
    <p:sldLayoutId id="2147484853" r:id="rId20"/>
    <p:sldLayoutId id="2147484854" r:id="rId21"/>
    <p:sldLayoutId id="2147484828" r:id="rId22"/>
    <p:sldLayoutId id="2147484829" r:id="rId23"/>
    <p:sldLayoutId id="2147484855" r:id="rId24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35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7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  <p15:guide id="27" pos="3936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account.microsoft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6.xml"/><Relationship Id="rId4" Type="http://schemas.openxmlformats.org/officeDocument/2006/relationships/hyperlink" Target="https://notebooks.azure.com/pedro-osvm/projects/data-science-2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2.xml"/><Relationship Id="rId6" Type="http://schemas.openxmlformats.org/officeDocument/2006/relationships/hyperlink" Target="https://blog.linkedin.com/2019/january/10/linkedins-most-promising-jobs-of-2019" TargetMode="External"/><Relationship Id="rId5" Type="http://schemas.openxmlformats.org/officeDocument/2006/relationships/image" Target="../media/image31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books.azure.com/pedro-osvm/projects/data-science-2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5" Type="http://schemas.openxmlformats.org/officeDocument/2006/relationships/comments" Target="../comments/comment1.xml"/><Relationship Id="rId4" Type="http://schemas.openxmlformats.org/officeDocument/2006/relationships/hyperlink" Target="http://account.microsoft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modules/analyze-climate-data-with-azure-notebooks/1-create-an-azure-notebook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learn/paths/explore-data-science-tools-in-azure/" TargetMode="External"/><Relationship Id="rId2" Type="http://schemas.openxmlformats.org/officeDocument/2006/relationships/hyperlink" Target="https://docs.microsoft.com/en-us/learn/paths/intro-to-ml-with-python/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docs.microsoft.com/en-us/learn/paths/azure-fundamentals/" TargetMode="External"/><Relationship Id="rId5" Type="http://schemas.openxmlformats.org/officeDocument/2006/relationships/hyperlink" Target="https://docs.microsoft.com/en-us/learn/paths/get-started-with-azure-dsvm/" TargetMode="External"/><Relationship Id="rId4" Type="http://schemas.openxmlformats.org/officeDocument/2006/relationships/hyperlink" Target="https://docs.microsoft.com/en-us/learn/paths/build-ai-solutions-with-azure-ml-service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n-us/learning/azure-data-scientist.aspx" TargetMode="External"/><Relationship Id="rId7" Type="http://schemas.openxmlformats.org/officeDocument/2006/relationships/image" Target="../media/image53.jpeg"/><Relationship Id="rId2" Type="http://schemas.openxmlformats.org/officeDocument/2006/relationships/hyperlink" Target="https://www.microsoft.com/en-us/learning/azure-data-engineer.aspx" TargetMode="External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www.microsoft.com/en-us/learning/azure-ai-engineer.aspx" TargetMode="External"/><Relationship Id="rId5" Type="http://schemas.openxmlformats.org/officeDocument/2006/relationships/hyperlink" Target="https://www.microsoft.com/en-us/learning/azure-fundamentals.aspx" TargetMode="External"/><Relationship Id="rId4" Type="http://schemas.openxmlformats.org/officeDocument/2006/relationships/hyperlink" Target="https://www.microsoft.com/en-us/learning/azure-developer.aspx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aka.ms/Reactor/Survey" TargetMode="Externa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3.xml"/><Relationship Id="rId1" Type="http://schemas.openxmlformats.org/officeDocument/2006/relationships/video" Target="https://www.youtube.com/embed/zvYwxHcgZdo?feature=oembed" TargetMode="External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3.xml"/><Relationship Id="rId1" Type="http://schemas.openxmlformats.org/officeDocument/2006/relationships/tags" Target="../tags/tag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F0507C-2AED-4EE4-AC82-801287D59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792" y="457200"/>
            <a:ext cx="11018520" cy="553998"/>
          </a:xfrm>
        </p:spPr>
        <p:txBody>
          <a:bodyPr/>
          <a:lstStyle/>
          <a:p>
            <a:r>
              <a:rPr lang="en-US" sz="2350" dirty="0">
                <a:ea typeface="+mj-lt"/>
                <a:cs typeface="+mj-lt"/>
              </a:rPr>
              <a:t>Boa </a:t>
            </a:r>
            <a:r>
              <a:rPr lang="en-US" sz="2350" dirty="0" err="1">
                <a:ea typeface="+mj-lt"/>
                <a:cs typeface="+mj-lt"/>
              </a:rPr>
              <a:t>tarde</a:t>
            </a:r>
            <a:r>
              <a:rPr lang="en-US" sz="2350" dirty="0">
                <a:ea typeface="+mj-lt"/>
                <a:cs typeface="+mj-lt"/>
              </a:rPr>
              <a:t>!!! </a:t>
            </a:r>
            <a:endParaRPr lang="pt-B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49FAB5-2032-414D-A697-5F4D172014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374" y="1345124"/>
            <a:ext cx="11506434" cy="5603265"/>
          </a:xfrm>
        </p:spPr>
        <p:txBody>
          <a:bodyPr vert="horz" wrap="square" lIns="146304" tIns="91440" rIns="146304" bIns="91440" rtlCol="0" anchor="t">
            <a:spAutoFit/>
          </a:bodyPr>
          <a:lstStyle/>
          <a:p>
            <a:r>
              <a:rPr lang="pt-BR" sz="2700" dirty="0">
                <a:ea typeface="+mj-lt"/>
                <a:cs typeface="+mj-lt"/>
              </a:rPr>
              <a:t>Começaremos às 15:30. Até lá, fique à vontade!</a:t>
            </a:r>
          </a:p>
          <a:p>
            <a:br>
              <a:rPr lang="en-US" dirty="0"/>
            </a:br>
            <a:endParaRPr lang="pt-BR" sz="2700">
              <a:cs typeface="Segoe UI Light"/>
            </a:endParaRPr>
          </a:p>
          <a:p>
            <a:r>
              <a:rPr lang="pt-BR" sz="2700" dirty="0">
                <a:ea typeface="+mj-lt"/>
                <a:cs typeface="+mj-lt"/>
              </a:rPr>
              <a:t>Se você ainda não possui uma conta da Microsoft, obtenha uma aqui: </a:t>
            </a:r>
            <a:r>
              <a:rPr lang="pt-BR" sz="2700" dirty="0">
                <a:ea typeface="+mj-lt"/>
                <a:cs typeface="+mj-lt"/>
                <a:hlinkClick r:id="rId3"/>
              </a:rPr>
              <a:t>account.microsoft.com</a:t>
            </a:r>
            <a:endParaRPr lang="pt-BR" sz="2700" dirty="0">
              <a:ea typeface="+mj-lt"/>
              <a:cs typeface="+mj-lt"/>
            </a:endParaRPr>
          </a:p>
          <a:p>
            <a:br>
              <a:rPr lang="en-US" dirty="0"/>
            </a:br>
            <a:endParaRPr lang="pt-BR" sz="2700">
              <a:cs typeface="Segoe UI Light"/>
            </a:endParaRPr>
          </a:p>
          <a:p>
            <a:r>
              <a:rPr lang="pt-BR" sz="2700" dirty="0">
                <a:ea typeface="+mj-lt"/>
                <a:cs typeface="+mj-lt"/>
              </a:rPr>
              <a:t>Todos os exercícios serão realizados no seu próprio dispositivo em um navegador da web. Comece clonando dois blocos de anotações do Azure:</a:t>
            </a:r>
          </a:p>
          <a:p>
            <a:br>
              <a:rPr lang="en-US" dirty="0"/>
            </a:br>
            <a:endParaRPr lang="pt-BR" sz="2700">
              <a:cs typeface="Segoe UI Light"/>
            </a:endParaRPr>
          </a:p>
          <a:p>
            <a:pPr algn="ctr"/>
            <a:r>
              <a:rPr lang="pt-BR" sz="2700" dirty="0">
                <a:ea typeface="+mj-lt"/>
                <a:cs typeface="+mj-lt"/>
                <a:hlinkClick r:id="rId4"/>
              </a:rPr>
              <a:t>https://notebooks.azure.com/pedro-osvm/projects/data-science-2</a:t>
            </a:r>
            <a:endParaRPr lang="pt-BR">
              <a:ea typeface="+mj-lt"/>
              <a:cs typeface="+mj-lt"/>
            </a:endParaRPr>
          </a:p>
          <a:p>
            <a:pPr algn="ctr"/>
            <a:endParaRPr lang="pt-BR" sz="2700" dirty="0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363618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Papéis</a:t>
            </a:r>
            <a:r>
              <a:rPr lang="en-US" dirty="0"/>
              <a:t> </a:t>
            </a:r>
            <a:r>
              <a:rPr lang="en-US" dirty="0" err="1"/>
              <a:t>especializados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CEAF9088-55C6-444B-9A28-F2DEAD3AD93B}"/>
              </a:ext>
            </a:extLst>
          </p:cNvPr>
          <p:cNvSpPr txBox="1"/>
          <p:nvPr/>
        </p:nvSpPr>
        <p:spPr>
          <a:xfrm>
            <a:off x="4916211" y="2043786"/>
            <a:ext cx="200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Domain Expertise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E8290A8-4EA5-4B49-84A3-7F7959BB3976}"/>
              </a:ext>
            </a:extLst>
          </p:cNvPr>
          <p:cNvSpPr txBox="1"/>
          <p:nvPr/>
        </p:nvSpPr>
        <p:spPr>
          <a:xfrm rot="2926178">
            <a:off x="8405342" y="4934287"/>
            <a:ext cx="16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Math/Statistics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F8B094-38C1-45A1-BFEE-41F26031711E}"/>
              </a:ext>
            </a:extLst>
          </p:cNvPr>
          <p:cNvSpPr txBox="1"/>
          <p:nvPr/>
        </p:nvSpPr>
        <p:spPr>
          <a:xfrm>
            <a:off x="5756959" y="1810911"/>
            <a:ext cx="5175071" cy="73866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Analista</a:t>
            </a:r>
            <a:r>
              <a:rPr lang="en-US" sz="4800" dirty="0">
                <a:solidFill>
                  <a:srgbClr val="505050"/>
                </a:solidFill>
                <a:latin typeface="Segoe UI Semilight"/>
              </a:rPr>
              <a:t> de </a:t>
            </a:r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Negócios</a:t>
            </a:r>
            <a:endParaRPr lang="en-US" sz="4800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FBE092-488E-4C86-B8D6-B6AA4A92748C}"/>
              </a:ext>
            </a:extLst>
          </p:cNvPr>
          <p:cNvSpPr txBox="1"/>
          <p:nvPr/>
        </p:nvSpPr>
        <p:spPr>
          <a:xfrm>
            <a:off x="5756959" y="2631841"/>
            <a:ext cx="5313314" cy="73866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Engenheiro</a:t>
            </a:r>
            <a:r>
              <a:rPr lang="en-US" sz="4800" dirty="0">
                <a:solidFill>
                  <a:srgbClr val="505050"/>
                </a:solidFill>
                <a:latin typeface="Segoe UI Semilight"/>
              </a:rPr>
              <a:t> de Dados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8BB21-BE85-4AA3-9BF2-30CE01741C47}"/>
              </a:ext>
            </a:extLst>
          </p:cNvPr>
          <p:cNvSpPr txBox="1"/>
          <p:nvPr/>
        </p:nvSpPr>
        <p:spPr>
          <a:xfrm>
            <a:off x="5756959" y="4273701"/>
            <a:ext cx="4851969" cy="73866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Arquiteto</a:t>
            </a:r>
            <a:r>
              <a:rPr lang="en-US" sz="4800" dirty="0">
                <a:solidFill>
                  <a:srgbClr val="505050"/>
                </a:solidFill>
                <a:latin typeface="Segoe UI Semilight"/>
              </a:rPr>
              <a:t> de Dados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0946B-C0DB-4276-9E74-3A17325C1C1A}"/>
              </a:ext>
            </a:extLst>
          </p:cNvPr>
          <p:cNvSpPr txBox="1"/>
          <p:nvPr/>
        </p:nvSpPr>
        <p:spPr>
          <a:xfrm>
            <a:off x="5756959" y="3452771"/>
            <a:ext cx="4641399" cy="73866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Cientista</a:t>
            </a:r>
            <a:r>
              <a:rPr lang="en-US" sz="4800" dirty="0">
                <a:solidFill>
                  <a:srgbClr val="505050"/>
                </a:solidFill>
                <a:latin typeface="Segoe UI Semilight"/>
              </a:rPr>
              <a:t> de Dados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4D6868-A240-424E-9065-EEB7F930CD14}"/>
              </a:ext>
            </a:extLst>
          </p:cNvPr>
          <p:cNvSpPr txBox="1"/>
          <p:nvPr/>
        </p:nvSpPr>
        <p:spPr>
          <a:xfrm>
            <a:off x="5747469" y="5075017"/>
            <a:ext cx="3724289" cy="738664"/>
          </a:xfrm>
          <a:prstGeom prst="rect">
            <a:avLst/>
          </a:prstGeom>
        </p:spPr>
        <p:txBody>
          <a:bodyPr wrap="none" lIns="0" tIns="0" rIns="0" bIns="0" rtlCol="0" anchor="t" anchorCtr="0">
            <a:spAutoFit/>
          </a:bodyPr>
          <a:lstStyle/>
          <a:p>
            <a:r>
              <a:rPr lang="en-US" sz="4800" dirty="0" err="1">
                <a:solidFill>
                  <a:srgbClr val="505050"/>
                </a:solidFill>
                <a:latin typeface="Segoe UI Semilight"/>
              </a:rPr>
              <a:t>Desenvolvedor</a:t>
            </a:r>
            <a:endParaRPr lang="en-US" sz="4800" dirty="0">
              <a:solidFill>
                <a:srgbClr val="505050"/>
              </a:solidFill>
              <a:latin typeface="Segoe UI Semilight"/>
            </a:endParaRPr>
          </a:p>
        </p:txBody>
      </p:sp>
      <p:sp>
        <p:nvSpPr>
          <p:cNvPr id="2" name="Trapezoid 1">
            <a:extLst>
              <a:ext uri="{FF2B5EF4-FFF2-40B4-BE49-F238E27FC236}">
                <a16:creationId xmlns:a16="http://schemas.microsoft.com/office/drawing/2014/main" id="{BFB4FD4A-315E-422A-9DAC-B83CDD229204}"/>
              </a:ext>
            </a:extLst>
          </p:cNvPr>
          <p:cNvSpPr/>
          <p:nvPr/>
        </p:nvSpPr>
        <p:spPr bwMode="auto">
          <a:xfrm>
            <a:off x="3082692" y="1969212"/>
            <a:ext cx="1090863" cy="3844470"/>
          </a:xfrm>
          <a:prstGeom prst="trapezoid">
            <a:avLst>
              <a:gd name="adj" fmla="val 37255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Ênfase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técnica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rapezoid 26">
            <a:extLst>
              <a:ext uri="{FF2B5EF4-FFF2-40B4-BE49-F238E27FC236}">
                <a16:creationId xmlns:a16="http://schemas.microsoft.com/office/drawing/2014/main" id="{4636FF8E-1147-49F8-86FE-818ACACEBD54}"/>
              </a:ext>
            </a:extLst>
          </p:cNvPr>
          <p:cNvSpPr/>
          <p:nvPr/>
        </p:nvSpPr>
        <p:spPr bwMode="auto">
          <a:xfrm rot="10800000">
            <a:off x="4112615" y="1969212"/>
            <a:ext cx="1090863" cy="3844470"/>
          </a:xfrm>
          <a:prstGeom prst="trapezoid">
            <a:avLst>
              <a:gd name="adj" fmla="val 36274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vert270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Ênfase</a:t>
            </a: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de </a:t>
            </a:r>
            <a:r>
              <a:rPr lang="en-US" sz="240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domínio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62990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3644B8-1629-9042-BEB7-1308D4ABEB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61396" cy="684078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599169" y="2784324"/>
            <a:ext cx="3489225" cy="134421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Aft>
                <a:spcPts val="588"/>
              </a:spcAft>
            </a:pPr>
            <a:r>
              <a:rPr lang="en-US" sz="2353" spc="-102" dirty="0" err="1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Mediana</a:t>
            </a:r>
            <a:r>
              <a:rPr lang="en-US" sz="2353" spc="-102" dirty="0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do </a:t>
            </a:r>
            <a:r>
              <a:rPr lang="en-US" sz="2353" spc="-102" dirty="0" err="1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salário</a:t>
            </a:r>
            <a:r>
              <a:rPr lang="en-US" sz="2353" spc="-102" dirty="0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base (USA): </a:t>
            </a:r>
            <a:endParaRPr lang="en-US" sz="2353" dirty="0">
              <a:solidFill>
                <a:srgbClr val="FFB900"/>
              </a:solidFill>
              <a:latin typeface="Segoe UI Light"/>
            </a:endParaRPr>
          </a:p>
          <a:p>
            <a:pPr>
              <a:spcAft>
                <a:spcPts val="588"/>
              </a:spcAft>
            </a:pPr>
            <a:r>
              <a:rPr lang="en-US" sz="5882" dirty="0">
                <a:solidFill>
                  <a:srgbClr val="FFB900"/>
                </a:solidFill>
                <a:latin typeface="Segoe UI Light"/>
              </a:rPr>
              <a:t>$130,000</a:t>
            </a:r>
            <a:endParaRPr lang="en-US" sz="5882" dirty="0">
              <a:solidFill>
                <a:srgbClr val="002050"/>
              </a:solidFill>
              <a:latin typeface="Segoe UI Light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0604" y="2233767"/>
            <a:ext cx="8007650" cy="2390466"/>
          </a:xfrm>
          <a:prstGeom prst="rect">
            <a:avLst/>
          </a:prstGeom>
          <a:solidFill>
            <a:srgbClr val="E2E2E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2233768"/>
            <a:ext cx="2392681" cy="2390466"/>
          </a:xfrm>
          <a:prstGeom prst="rect">
            <a:avLst/>
          </a:prstGeom>
        </p:spPr>
      </p:pic>
      <p:sp>
        <p:nvSpPr>
          <p:cNvPr id="44" name="Title 1"/>
          <p:cNvSpPr txBox="1">
            <a:spLocks/>
          </p:cNvSpPr>
          <p:nvPr/>
        </p:nvSpPr>
        <p:spPr>
          <a:xfrm>
            <a:off x="2490980" y="2980788"/>
            <a:ext cx="5547274" cy="951286"/>
          </a:xfrm>
          <a:prstGeom prst="rect">
            <a:avLst/>
          </a:prstGeom>
        </p:spPr>
        <p:txBody>
          <a:bodyPr lIns="0" rIns="0" bIns="0" anchor="ctr"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563">
              <a:defRPr/>
            </a:pPr>
            <a:r>
              <a:rPr lang="en-US" sz="2800">
                <a:solidFill>
                  <a:srgbClr val="00BCF2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Scientist</a:t>
            </a:r>
          </a:p>
          <a:p>
            <a:pPr defTabSz="932563">
              <a:defRPr/>
            </a:pPr>
            <a:r>
              <a:rPr lang="en-US" spc="-100">
                <a:solidFill>
                  <a:srgbClr val="505050"/>
                </a:solidFill>
                <a:latin typeface="Segoe UI Light"/>
              </a:rPr>
              <a:t>#1 in 2018 and 2019</a:t>
            </a:r>
            <a:endParaRPr lang="en-US" spc="-100" baseline="30000">
              <a:solidFill>
                <a:srgbClr val="505050"/>
              </a:solidFill>
              <a:latin typeface="Segoe UI Light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01AB4D-F484-4FAA-B595-AF1716D2CF96}"/>
              </a:ext>
            </a:extLst>
          </p:cNvPr>
          <p:cNvSpPr/>
          <p:nvPr/>
        </p:nvSpPr>
        <p:spPr>
          <a:xfrm>
            <a:off x="3644396" y="6428888"/>
            <a:ext cx="8787716" cy="363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>
                <a:hlinkClick r:id="rId6"/>
              </a:rPr>
              <a:t>https://blog.linkedin.com/2019/january/10/linkedins-most-promising-jobs-of-2019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699-D2E7-2441-A624-20E71B7A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começar</a:t>
            </a:r>
            <a:r>
              <a:rPr lang="en-US" dirty="0"/>
              <a:t> </a:t>
            </a:r>
            <a:r>
              <a:rPr lang="en-US" dirty="0" err="1"/>
              <a:t>clonando</a:t>
            </a:r>
            <a:r>
              <a:rPr lang="en-US" dirty="0"/>
              <a:t> o Notebook do </a:t>
            </a:r>
            <a:r>
              <a:rPr lang="en-US" dirty="0" err="1"/>
              <a:t>nosso</a:t>
            </a:r>
            <a:r>
              <a:rPr lang="en-US" dirty="0"/>
              <a:t> workshop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A86200-AFF5-4853-AF4F-9A5082BA7A23}"/>
              </a:ext>
            </a:extLst>
          </p:cNvPr>
          <p:cNvSpPr/>
          <p:nvPr/>
        </p:nvSpPr>
        <p:spPr>
          <a:xfrm>
            <a:off x="388837" y="2034724"/>
            <a:ext cx="11376097" cy="310854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lvl="0" algn="ctr" defTabSz="932742">
              <a:spcBef>
                <a:spcPts val="588"/>
              </a:spcBef>
              <a:buSzPct val="90000"/>
            </a:pPr>
            <a:r>
              <a:rPr lang="en-US" sz="2800" spc="-29" dirty="0">
                <a:ea typeface="+mn-lt"/>
                <a:cs typeface="+mn-lt"/>
                <a:hlinkClick r:id="rId3"/>
              </a:rPr>
              <a:t>https://notebooks.azure.com/pedro-osvm/projects/data-science-2</a:t>
            </a:r>
            <a:endParaRPr lang="pt-BR"/>
          </a:p>
          <a:p>
            <a:pPr algn="ctr"/>
            <a:endParaRPr lang="en-US" sz="6000" dirty="0">
              <a:cs typeface="Segoe UI"/>
            </a:endParaRPr>
          </a:p>
          <a:p>
            <a:pPr algn="ctr"/>
            <a:r>
              <a:rPr lang="en-US" sz="3600" dirty="0"/>
              <a:t>Se </a:t>
            </a:r>
            <a:r>
              <a:rPr lang="en-US" sz="3600" dirty="0" err="1"/>
              <a:t>você</a:t>
            </a:r>
            <a:r>
              <a:rPr lang="en-US" sz="3600" dirty="0"/>
              <a:t> </a:t>
            </a:r>
            <a:r>
              <a:rPr lang="en-US" sz="3600" dirty="0" err="1"/>
              <a:t>ainda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tem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br>
              <a:rPr lang="en-US" sz="3600" dirty="0"/>
            </a:br>
            <a:r>
              <a:rPr lang="en-US" sz="3600" dirty="0" err="1"/>
              <a:t>conta</a:t>
            </a:r>
            <a:r>
              <a:rPr lang="en-US" sz="3600" dirty="0"/>
              <a:t> da Microsoft, </a:t>
            </a:r>
            <a:r>
              <a:rPr lang="en-US" sz="3600" dirty="0" err="1"/>
              <a:t>comece</a:t>
            </a:r>
            <a:r>
              <a:rPr lang="en-US" sz="3600" dirty="0"/>
              <a:t> </a:t>
            </a:r>
            <a:r>
              <a:rPr lang="en-US" sz="3600" dirty="0" err="1"/>
              <a:t>aqui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>
                <a:hlinkClick r:id="rId4"/>
              </a:rPr>
              <a:t>account.microsoft.com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647267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DA699-D2E7-2441-A624-20E71B7A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navegar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Notebooks Azure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D7FA-3753-4547-B56F-C7F1FED092D7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1128719" y="6519865"/>
            <a:ext cx="11020425" cy="246063"/>
          </a:xfrm>
        </p:spPr>
        <p:txBody>
          <a:bodyPr/>
          <a:lstStyle/>
          <a:p>
            <a:pPr marL="0" indent="0">
              <a:buNone/>
            </a:pPr>
            <a:r>
              <a:rPr lang="en-US" sz="1600">
                <a:hlinkClick r:id="rId3"/>
              </a:rPr>
              <a:t>https://docs.microsoft.com/en-us/learn/modules/analyze-climate-data-with-azure-notebooks/1-create-an-azure-notebook</a:t>
            </a:r>
            <a:endParaRPr lang="en-US" sz="1400"/>
          </a:p>
        </p:txBody>
      </p:sp>
      <p:pic>
        <p:nvPicPr>
          <p:cNvPr id="2050" name="Picture 2" descr="Running a code cell">
            <a:extLst>
              <a:ext uri="{FF2B5EF4-FFF2-40B4-BE49-F238E27FC236}">
                <a16:creationId xmlns:a16="http://schemas.microsoft.com/office/drawing/2014/main" id="{AD1BF8F8-816D-42FD-A233-829947373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64810" y="1306286"/>
            <a:ext cx="9262380" cy="460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1139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965B1-5393-45C0-B184-D5AC53EB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3" y="2629243"/>
            <a:ext cx="6644844" cy="1800493"/>
          </a:xfrm>
        </p:spPr>
        <p:txBody>
          <a:bodyPr/>
          <a:lstStyle/>
          <a:p>
            <a:r>
              <a:rPr lang="en-US" sz="5250" dirty="0" err="1">
                <a:cs typeface="Segoe UI Semibold"/>
              </a:rPr>
              <a:t>Manipulação</a:t>
            </a:r>
            <a:r>
              <a:rPr lang="en-US" sz="5250" dirty="0">
                <a:cs typeface="Segoe UI Semibold"/>
              </a:rPr>
              <a:t> e </a:t>
            </a:r>
            <a:r>
              <a:rPr lang="en-US" sz="5250" dirty="0" err="1">
                <a:cs typeface="Segoe UI Semibold"/>
              </a:rPr>
              <a:t>limpeza</a:t>
            </a:r>
            <a:r>
              <a:rPr lang="en-US" sz="5250" dirty="0">
                <a:cs typeface="Segoe UI Semibold"/>
              </a:rPr>
              <a:t> de dados</a:t>
            </a:r>
          </a:p>
        </p:txBody>
      </p:sp>
    </p:spTree>
    <p:extLst>
      <p:ext uri="{BB962C8B-B14F-4D97-AF65-F5344CB8AC3E}">
        <p14:creationId xmlns:p14="http://schemas.microsoft.com/office/powerpoint/2010/main" val="248420935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3448FF29-424F-E34E-833F-906C0C9307B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63" r="3663"/>
          <a:stretch/>
        </p:blipFill>
        <p:spPr/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269240" y="289512"/>
            <a:ext cx="5491798" cy="4154984"/>
          </a:xfrm>
        </p:spPr>
        <p:txBody>
          <a:bodyPr/>
          <a:lstStyle/>
          <a:p>
            <a:r>
              <a:rPr lang="pt-BR" b="0" dirty="0">
                <a:latin typeface="Segoe UI Semibold"/>
                <a:cs typeface="Segoe UI Semibold"/>
              </a:rPr>
              <a:t>Cerca de 80% do tempo do projeto geralmente é gasto limpando e preparando dados para a análise</a:t>
            </a:r>
            <a:endParaRPr lang="pt-BR" b="0" dirty="0"/>
          </a:p>
        </p:txBody>
      </p:sp>
    </p:spTree>
    <p:extLst>
      <p:ext uri="{BB962C8B-B14F-4D97-AF65-F5344CB8AC3E}">
        <p14:creationId xmlns:p14="http://schemas.microsoft.com/office/powerpoint/2010/main" val="388852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D497-0482-4C41-A01C-6B83E49C8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b="0" dirty="0" err="1">
                <a:latin typeface="Segoe UI Semibold"/>
                <a:cs typeface="Segoe UI Semibold"/>
              </a:rPr>
              <a:t>Explorando</a:t>
            </a:r>
            <a:r>
              <a:rPr lang="en-US" b="0" dirty="0">
                <a:latin typeface="Segoe UI Semibold"/>
                <a:cs typeface="Segoe UI Semibold"/>
              </a:rPr>
              <a:t> </a:t>
            </a:r>
            <a:r>
              <a:rPr lang="en-US" b="0" dirty="0" err="1">
                <a:latin typeface="Segoe UI Semibold"/>
                <a:cs typeface="Segoe UI Semibold"/>
              </a:rPr>
              <a:t>informações</a:t>
            </a:r>
            <a:r>
              <a:rPr lang="en-US" b="0" dirty="0">
                <a:latin typeface="Segoe UI Semibold"/>
                <a:cs typeface="Segoe UI Semibold"/>
              </a:rPr>
              <a:t> do </a:t>
            </a:r>
            <a:r>
              <a:rPr lang="en-US" b="0" dirty="0" err="1">
                <a:latin typeface="Segoe UI Semibold"/>
                <a:cs typeface="Segoe UI Semibold"/>
              </a:rPr>
              <a:t>DataFrame</a:t>
            </a:r>
            <a:endParaRPr lang="pt-BR" b="0" dirty="0" err="1">
              <a:latin typeface="Segoe UI Semibold"/>
              <a:cs typeface="Segoe UI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E2403-7F79-6847-8959-112090ADDDBF}"/>
              </a:ext>
            </a:extLst>
          </p:cNvPr>
          <p:cNvSpPr txBox="1">
            <a:spLocks/>
          </p:cNvSpPr>
          <p:nvPr/>
        </p:nvSpPr>
        <p:spPr>
          <a:xfrm>
            <a:off x="592264" y="1690688"/>
            <a:ext cx="320040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DataFrame.info</a:t>
            </a:r>
          </a:p>
        </p:txBody>
      </p:sp>
      <p:pic>
        <p:nvPicPr>
          <p:cNvPr id="4" name="Content Placeholder 9">
            <a:extLst>
              <a:ext uri="{FF2B5EF4-FFF2-40B4-BE49-F238E27FC236}">
                <a16:creationId xmlns:a16="http://schemas.microsoft.com/office/drawing/2014/main" id="{BCB7CCAA-F2CB-AA4D-8BBD-4B48D21E6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264" y="2739413"/>
            <a:ext cx="3040549" cy="1804480"/>
          </a:xfrm>
          <a:prstGeom prst="rect">
            <a:avLst/>
          </a:prstGeom>
        </p:spPr>
      </p:pic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5B4F8000-1CF1-6742-8878-0CCDCB1BAE34}"/>
              </a:ext>
            </a:extLst>
          </p:cNvPr>
          <p:cNvSpPr txBox="1">
            <a:spLocks/>
          </p:cNvSpPr>
          <p:nvPr/>
        </p:nvSpPr>
        <p:spPr>
          <a:xfrm>
            <a:off x="3771906" y="1681163"/>
            <a:ext cx="3200400" cy="823912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DataFrame.head</a:t>
            </a:r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E41B3122-A607-0143-88CE-79782D50A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7034" y="2763797"/>
            <a:ext cx="3906731" cy="16909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A04856-9C60-1144-96D7-3A5A3E484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986" y="2763797"/>
            <a:ext cx="4097034" cy="169097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6D1D11-F2CE-2844-9B77-C8BA7A835853}"/>
              </a:ext>
            </a:extLst>
          </p:cNvPr>
          <p:cNvSpPr txBox="1">
            <a:spLocks/>
          </p:cNvSpPr>
          <p:nvPr/>
        </p:nvSpPr>
        <p:spPr>
          <a:xfrm>
            <a:off x="7603765" y="1681163"/>
            <a:ext cx="3200400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0"/>
              <a:t>DataFrame.tail</a:t>
            </a:r>
          </a:p>
        </p:txBody>
      </p:sp>
    </p:spTree>
    <p:extLst>
      <p:ext uri="{BB962C8B-B14F-4D97-AF65-F5344CB8AC3E}">
        <p14:creationId xmlns:p14="http://schemas.microsoft.com/office/powerpoint/2010/main" val="343804592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965B1-5393-45C0-B184-D5AC53EB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3" y="2629243"/>
            <a:ext cx="6963820" cy="2608406"/>
          </a:xfrm>
        </p:spPr>
        <p:txBody>
          <a:bodyPr/>
          <a:lstStyle/>
          <a:p>
            <a:r>
              <a:rPr lang="en-US" sz="5250" dirty="0" err="1">
                <a:cs typeface="Segoe UI Semibold"/>
              </a:rPr>
              <a:t>Tratamento</a:t>
            </a:r>
            <a:r>
              <a:rPr lang="en-US" sz="5250" dirty="0">
                <a:cs typeface="Segoe UI Semibold"/>
              </a:rPr>
              <a:t> de dados </a:t>
            </a:r>
            <a:r>
              <a:rPr lang="en-US" sz="5250" dirty="0" err="1">
                <a:cs typeface="Segoe UI Semibold"/>
              </a:rPr>
              <a:t>ausentes</a:t>
            </a:r>
            <a:r>
              <a:rPr lang="en-US" sz="5250" dirty="0">
                <a:cs typeface="Segoe UI Semibold"/>
              </a:rPr>
              <a:t> e </a:t>
            </a:r>
            <a:r>
              <a:rPr lang="en-US" sz="5250" dirty="0" err="1">
                <a:cs typeface="Segoe UI Semibold"/>
              </a:rPr>
              <a:t>duplicados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185116409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6AE-B691-F542-8AE6-3A731440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pt-BR" b="0" dirty="0">
                <a:latin typeface="Segoe UI Semibold"/>
                <a:cs typeface="Segoe UI Semibold"/>
              </a:rPr>
              <a:t>Lidando com dados ausentes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86C63-FCF3-7C46-8271-9CB42DAA6D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683" y="1084506"/>
            <a:ext cx="11655078" cy="154914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>
                <a:latin typeface="Segoe UI Light"/>
                <a:cs typeface="Segoe UI"/>
              </a:rPr>
              <a:t>Valor </a:t>
            </a:r>
            <a:r>
              <a:rPr lang="en-US" sz="2400" dirty="0" err="1">
                <a:latin typeface="Segoe UI Light"/>
                <a:cs typeface="Segoe UI"/>
              </a:rPr>
              <a:t>nulo</a:t>
            </a:r>
            <a:r>
              <a:rPr lang="en-US" sz="2400" dirty="0">
                <a:latin typeface="Segoe UI Light"/>
                <a:cs typeface="Segoe UI"/>
              </a:rPr>
              <a:t> (</a:t>
            </a:r>
            <a:r>
              <a:rPr lang="en-US" sz="2400" i="1" dirty="0">
                <a:latin typeface="Segoe UI Light"/>
                <a:cs typeface="Segoe UI"/>
              </a:rPr>
              <a:t>null</a:t>
            </a:r>
            <a:r>
              <a:rPr lang="en-US" sz="2400" dirty="0">
                <a:latin typeface="Segoe UI Light"/>
                <a:cs typeface="Segoe UI"/>
              </a:rPr>
              <a:t>) </a:t>
            </a:r>
            <a:r>
              <a:rPr lang="en-US" sz="2400" dirty="0" err="1">
                <a:latin typeface="Segoe UI Light"/>
                <a:cs typeface="Segoe UI"/>
              </a:rPr>
              <a:t>em</a:t>
            </a:r>
            <a:r>
              <a:rPr lang="en-US" sz="2400" dirty="0">
                <a:latin typeface="Segoe UI Light"/>
                <a:cs typeface="Segoe UI"/>
              </a:rPr>
              <a:t> Python: </a:t>
            </a:r>
            <a:r>
              <a:rPr lang="en-US" sz="2400" dirty="0">
                <a:latin typeface="Consolas"/>
                <a:cs typeface="Segoe UI"/>
              </a:rPr>
              <a:t>None</a:t>
            </a:r>
          </a:p>
          <a:p>
            <a:r>
              <a:rPr lang="en-US" sz="2400" dirty="0">
                <a:latin typeface="Segoe UI Light"/>
                <a:cs typeface="Segoe UI"/>
              </a:rPr>
              <a:t>Valor </a:t>
            </a:r>
            <a:r>
              <a:rPr lang="en-US" sz="2400" dirty="0" err="1">
                <a:latin typeface="Segoe UI Light"/>
                <a:cs typeface="Segoe UI Light"/>
              </a:rPr>
              <a:t>nulo</a:t>
            </a:r>
            <a:r>
              <a:rPr lang="en-US" sz="2400" dirty="0">
                <a:latin typeface="Segoe UI Light"/>
                <a:cs typeface="Segoe UI Light"/>
              </a:rPr>
              <a:t> (</a:t>
            </a:r>
            <a:r>
              <a:rPr lang="en-US" sz="2400" i="1" dirty="0">
                <a:latin typeface="Segoe UI Light"/>
                <a:cs typeface="Segoe UI Light"/>
              </a:rPr>
              <a:t>null</a:t>
            </a:r>
            <a:r>
              <a:rPr lang="en-US" sz="2400" dirty="0">
                <a:latin typeface="Segoe UI Light"/>
                <a:cs typeface="Segoe UI Light"/>
              </a:rPr>
              <a:t>) </a:t>
            </a:r>
            <a:r>
              <a:rPr lang="en-US" sz="2400" dirty="0" err="1">
                <a:latin typeface="Segoe UI Light"/>
                <a:cs typeface="Segoe UI Light"/>
              </a:rPr>
              <a:t>em</a:t>
            </a:r>
            <a:r>
              <a:rPr lang="en-US" sz="2400" dirty="0">
                <a:latin typeface="Segoe UI Light"/>
                <a:cs typeface="Segoe UI"/>
              </a:rPr>
              <a:t> NumPy/Pandas: </a:t>
            </a:r>
            <a:r>
              <a:rPr lang="en-US" sz="2400" dirty="0" err="1">
                <a:latin typeface="Consolas"/>
                <a:cs typeface="Segoe UI"/>
              </a:rPr>
              <a:t>NaN</a:t>
            </a:r>
            <a:endParaRPr lang="en-US" sz="2400">
              <a:latin typeface="Consolas"/>
              <a:cs typeface="Segoe UI"/>
            </a:endParaRP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FE281-72B4-5047-96CA-2677EB104C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23" y="2231041"/>
            <a:ext cx="6136381" cy="7587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D78F1C-87C8-DB46-B536-F9A4277022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923" y="3069585"/>
            <a:ext cx="1428542" cy="29348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6E44F-0D8C-EB49-9863-D19B7C812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0402" y="3066039"/>
            <a:ext cx="2492012" cy="2984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7D76A9-4567-234D-8D4F-632A198F0D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8789" y="3069129"/>
            <a:ext cx="2591375" cy="2174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E130B2-1A96-D641-B8B6-B7F434F40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2101" y="3069521"/>
            <a:ext cx="2620581" cy="293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9858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6AE-B691-F542-8AE6-3A731440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 err="1">
                <a:latin typeface="Segoe UI Semibold"/>
                <a:cs typeface="Segoe UI Semibold"/>
              </a:rPr>
              <a:t>Removendo</a:t>
            </a:r>
            <a:r>
              <a:rPr lang="en-US" dirty="0">
                <a:latin typeface="Segoe UI Semibold"/>
                <a:cs typeface="Segoe UI Semibold"/>
              </a:rPr>
              <a:t> dados </a:t>
            </a:r>
            <a:r>
              <a:rPr lang="en-US" dirty="0" err="1">
                <a:latin typeface="Segoe UI Semibold"/>
                <a:cs typeface="Segoe UI Semibold"/>
              </a:rPr>
              <a:t>duplicados</a:t>
            </a:r>
            <a:endParaRPr lang="pt-BR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86C63-FCF3-7C46-8271-9CB42DAA6D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683" y="1084506"/>
            <a:ext cx="11655078" cy="161685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pt-BR" dirty="0">
                <a:latin typeface="Segoe UI Light"/>
                <a:cs typeface="Segoe UI Light"/>
              </a:rPr>
              <a:t>Identificando duplicatas</a:t>
            </a:r>
            <a:endParaRPr lang="pt-BR" dirty="0"/>
          </a:p>
          <a:p>
            <a:r>
              <a:rPr lang="pt-BR" dirty="0">
                <a:latin typeface="Segoe UI Light"/>
                <a:cs typeface="Segoe UI Light"/>
              </a:rPr>
              <a:t>Descartando duplicatas</a:t>
            </a:r>
            <a:endParaRPr lang="pt-BR" dirty="0"/>
          </a:p>
          <a:p>
            <a:pPr marL="0" indent="0">
              <a:buNone/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19F806-6AEE-AA42-A54C-F54B44D7C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476" y="2597343"/>
            <a:ext cx="3291429" cy="31009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353D23-0018-544E-96BF-52BCCEF120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5485" y="2597343"/>
            <a:ext cx="3291429" cy="2262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326367-EEF8-3E4B-9B5A-C74BCEA33D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49494" y="2597343"/>
            <a:ext cx="3314286" cy="229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1191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 err="1"/>
              <a:t>Palestrante</a:t>
            </a:r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19E2D7C-6D60-4EBE-832D-53054BBCE0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4126" y="2383776"/>
            <a:ext cx="5988047" cy="3136628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Aft>
                <a:spcPts val="500"/>
              </a:spcAft>
            </a:pPr>
            <a:r>
              <a:rPr lang="pt-BR" dirty="0">
                <a:latin typeface="Segoe UI Light"/>
                <a:cs typeface="Segoe UI Light"/>
              </a:rPr>
              <a:t>Pedro O.S. Vaz-de-Melo</a:t>
            </a:r>
            <a:endParaRPr lang="pt-BR" sz="2600" dirty="0">
              <a:solidFill>
                <a:srgbClr val="00BCF3"/>
              </a:solidFill>
            </a:endParaRPr>
          </a:p>
          <a:p>
            <a:pPr>
              <a:lnSpc>
                <a:spcPts val="1800"/>
              </a:lnSpc>
              <a:spcAft>
                <a:spcPts val="500"/>
              </a:spcAft>
            </a:pPr>
            <a:r>
              <a:rPr lang="pt-BR" sz="1400" i="1" dirty="0">
                <a:solidFill>
                  <a:schemeClr val="tx1"/>
                </a:solidFill>
                <a:latin typeface="Segoe Pro SemiLight"/>
                <a:ea typeface="Segoe Pro SemiLight" charset="0"/>
                <a:cs typeface="Segoe Pro SemiLight" charset="0"/>
              </a:rPr>
              <a:t>PhD, Professor Adjunto - DCC@UFMG</a:t>
            </a:r>
          </a:p>
          <a:p>
            <a:pPr>
              <a:lnSpc>
                <a:spcPts val="1800"/>
              </a:lnSpc>
            </a:pPr>
            <a:r>
              <a:rPr lang="pt-BR" sz="1400" b="1" dirty="0">
                <a:solidFill>
                  <a:schemeClr val="bg2">
                    <a:lumMod val="10000"/>
                  </a:schemeClr>
                </a:solidFill>
                <a:latin typeface="Segoe Pro Semibold"/>
                <a:ea typeface="Segoe Pro Semibold" charset="0"/>
                <a:cs typeface="Segoe Pro Semibold" charset="0"/>
              </a:rPr>
              <a:t>Speaker </a:t>
            </a:r>
            <a:r>
              <a:rPr lang="pt-BR" sz="1400" b="1" dirty="0" err="1">
                <a:solidFill>
                  <a:schemeClr val="bg2">
                    <a:lumMod val="10000"/>
                  </a:schemeClr>
                </a:solidFill>
                <a:latin typeface="Segoe Pro Semibold"/>
                <a:ea typeface="Segoe Pro Semibold" charset="0"/>
                <a:cs typeface="Segoe Pro Semibold" charset="0"/>
              </a:rPr>
              <a:t>Bio</a:t>
            </a:r>
            <a:r>
              <a:rPr lang="pt-BR" sz="1400" b="1" dirty="0">
                <a:solidFill>
                  <a:schemeClr val="bg2">
                    <a:lumMod val="10000"/>
                  </a:schemeClr>
                </a:solidFill>
                <a:latin typeface="Segoe Pro Semibold"/>
                <a:ea typeface="Segoe Pro Semibold" charset="0"/>
                <a:cs typeface="Segoe Pro Semibold" charset="0"/>
              </a:rPr>
              <a:t>:</a:t>
            </a:r>
            <a:r>
              <a:rPr lang="pt-BR" sz="1400" b="1" dirty="0">
                <a:solidFill>
                  <a:schemeClr val="tx1"/>
                </a:solidFill>
                <a:latin typeface="Segoe Pro Semibold"/>
                <a:ea typeface="Segoe Pro Semibold" charset="0"/>
                <a:cs typeface="Segoe Pro Semibold" charset="0"/>
              </a:rPr>
              <a:t> </a:t>
            </a:r>
            <a:r>
              <a:rPr lang="pt-BR" sz="1400" dirty="0">
                <a:solidFill>
                  <a:schemeClr val="tx1"/>
                </a:solidFill>
                <a:latin typeface="Segoe UI Light"/>
                <a:cs typeface="Segoe UI Light"/>
              </a:rPr>
              <a:t>possui graduação em Ciência da Computação pela Pontifícia Universidade Católica de Minas Gerais (2003) e mestrado em Informática pela Pontifícia Universidade Católica de Minas Gerais (2007). Concluiu seu doutorado pela Universidade Federal de Minas, com doutorado sanduíche na Carnegie </a:t>
            </a:r>
            <a:r>
              <a:rPr lang="pt-BR" sz="1400" dirty="0" err="1">
                <a:solidFill>
                  <a:schemeClr val="tx1"/>
                </a:solidFill>
                <a:latin typeface="Segoe UI Light"/>
                <a:cs typeface="Segoe UI Light"/>
              </a:rPr>
              <a:t>Mellon</a:t>
            </a:r>
            <a:r>
              <a:rPr lang="pt-BR" sz="1400" dirty="0">
                <a:solidFill>
                  <a:schemeClr val="tx1"/>
                </a:solidFill>
                <a:latin typeface="Segoe UI Light"/>
                <a:cs typeface="Segoe UI Light"/>
              </a:rPr>
              <a:t> </a:t>
            </a:r>
            <a:r>
              <a:rPr lang="pt-BR" sz="1400" dirty="0" err="1">
                <a:solidFill>
                  <a:schemeClr val="tx1"/>
                </a:solidFill>
                <a:latin typeface="Segoe UI Light"/>
                <a:cs typeface="Segoe UI Light"/>
              </a:rPr>
              <a:t>University</a:t>
            </a:r>
            <a:r>
              <a:rPr lang="pt-BR" sz="1400" dirty="0">
                <a:solidFill>
                  <a:schemeClr val="tx1"/>
                </a:solidFill>
                <a:latin typeface="Segoe UI Light"/>
                <a:cs typeface="Segoe UI Light"/>
              </a:rPr>
              <a:t> e com um período de cinco meses como pesquisador visitante no INRIA Lyon. Seu interesse de pesquisa é focado principalmente na descoberta de conhecimento e mineração de dados em sistemas distribuídos e complexos. Pedro publicou mais de sessenta artigos revisados por pares em periódicos, revistas e conferências, como ACM SIGKDD, </a:t>
            </a:r>
            <a:r>
              <a:rPr lang="pt-BR" sz="1400" dirty="0" err="1">
                <a:solidFill>
                  <a:schemeClr val="tx1"/>
                </a:solidFill>
                <a:latin typeface="Segoe UI Light"/>
                <a:cs typeface="Segoe UI Light"/>
              </a:rPr>
              <a:t>Neurips</a:t>
            </a:r>
            <a:r>
              <a:rPr lang="pt-BR" sz="1400" dirty="0">
                <a:solidFill>
                  <a:schemeClr val="tx1"/>
                </a:solidFill>
                <a:latin typeface="Segoe UI Light"/>
                <a:cs typeface="Segoe UI Light"/>
              </a:rPr>
              <a:t>, WWW, ICWSM, ACM TKDD, PLOS ONE e IEEE </a:t>
            </a:r>
            <a:r>
              <a:rPr lang="pt-BR" sz="1400" dirty="0" err="1">
                <a:solidFill>
                  <a:schemeClr val="tx1"/>
                </a:solidFill>
                <a:latin typeface="Segoe UI Light"/>
                <a:cs typeface="Segoe UI Light"/>
              </a:rPr>
              <a:t>Commag</a:t>
            </a:r>
            <a:r>
              <a:rPr lang="pt-BR" sz="1400" dirty="0">
                <a:solidFill>
                  <a:schemeClr val="tx1"/>
                </a:solidFill>
                <a:latin typeface="Segoe UI Light"/>
                <a:cs typeface="Segoe UI Light"/>
              </a:rPr>
              <a:t>. </a:t>
            </a:r>
            <a:endParaRPr lang="pt-BR" sz="1400" dirty="0">
              <a:solidFill>
                <a:schemeClr val="tx1"/>
              </a:solidFill>
            </a:endParaRP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9A56E28E-3897-43F9-8C70-A4872334B5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5" t="11265" r="25245" b="22669"/>
          <a:stretch/>
        </p:blipFill>
        <p:spPr>
          <a:xfrm>
            <a:off x="269240" y="2503606"/>
            <a:ext cx="1690189" cy="1864179"/>
          </a:xfrm>
          <a:prstGeom prst="ellipse">
            <a:avLst/>
          </a:prstGeom>
          <a:ln w="63500" cap="rnd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1189671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2722647"/>
            <a:ext cx="8964185" cy="958909"/>
          </a:xfrm>
        </p:spPr>
        <p:txBody>
          <a:bodyPr/>
          <a:lstStyle/>
          <a:p>
            <a:r>
              <a:rPr lang="en-US" sz="5250" dirty="0" err="1">
                <a:cs typeface="Segoe UI"/>
              </a:rPr>
              <a:t>Intervalo</a:t>
            </a:r>
            <a:r>
              <a:rPr lang="en-US" sz="5250" dirty="0">
                <a:cs typeface="Segoe UI"/>
              </a:rPr>
              <a:t> de 5 </a:t>
            </a:r>
            <a:r>
              <a:rPr lang="en-US" sz="5250" dirty="0" err="1">
                <a:cs typeface="Segoe UI"/>
              </a:rPr>
              <a:t>minutos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35714364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965B1-5393-45C0-B184-D5AC53EB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3" y="2629243"/>
            <a:ext cx="6963820" cy="1800493"/>
          </a:xfrm>
        </p:spPr>
        <p:txBody>
          <a:bodyPr/>
          <a:lstStyle/>
          <a:p>
            <a:r>
              <a:rPr lang="en-US" sz="5250" dirty="0" err="1">
                <a:cs typeface="Segoe UI Semibold"/>
              </a:rPr>
              <a:t>Combinação</a:t>
            </a:r>
            <a:r>
              <a:rPr lang="en-US" sz="5250" dirty="0">
                <a:cs typeface="Segoe UI Semibold"/>
              </a:rPr>
              <a:t> de conjuntos de 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407717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7A6AE-B691-F542-8AE6-3A7314407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 err="1">
                <a:latin typeface="Segoe UI Semibold"/>
                <a:cs typeface="Segoe UI Semibold"/>
              </a:rPr>
              <a:t>Combinando</a:t>
            </a:r>
            <a:r>
              <a:rPr lang="en-US" dirty="0">
                <a:latin typeface="Segoe UI Semibold"/>
                <a:cs typeface="Segoe UI Semibold"/>
              </a:rPr>
              <a:t> conjuntos de dados (</a:t>
            </a:r>
            <a:r>
              <a:rPr lang="en-US" i="1" dirty="0">
                <a:latin typeface="Segoe UI Semibold"/>
                <a:cs typeface="Segoe UI Semibold"/>
              </a:rPr>
              <a:t>datasets</a:t>
            </a:r>
            <a:r>
              <a:rPr lang="en-US" dirty="0">
                <a:latin typeface="Segoe UI Semibold"/>
                <a:cs typeface="Segoe UI Semibold"/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86C63-FCF3-7C46-8271-9CB42DAA6D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683" y="1084506"/>
            <a:ext cx="11655078" cy="5060873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err="1">
                <a:latin typeface="Segoe UI Light"/>
                <a:cs typeface="Segoe UI Light"/>
              </a:rPr>
              <a:t>Categorias</a:t>
            </a:r>
            <a:r>
              <a:rPr lang="en-US" dirty="0">
                <a:latin typeface="Segoe UI Light"/>
                <a:cs typeface="Segoe UI Light"/>
              </a:rPr>
              <a:t> de </a:t>
            </a:r>
            <a:r>
              <a:rPr lang="en-US" i="1" dirty="0">
                <a:latin typeface="Segoe UI Light"/>
                <a:cs typeface="Segoe UI Light"/>
              </a:rPr>
              <a:t>joins</a:t>
            </a:r>
            <a:r>
              <a:rPr lang="en-US" dirty="0">
                <a:latin typeface="Segoe UI Light"/>
                <a:cs typeface="Segoe UI Light"/>
              </a:rPr>
              <a:t>:</a:t>
            </a:r>
          </a:p>
          <a:p>
            <a:pPr marL="223520" lvl="1"/>
            <a:r>
              <a:rPr lang="en-US" i="1" dirty="0">
                <a:latin typeface="Segoe UI Semilight"/>
                <a:cs typeface="Segoe UI Semilight"/>
              </a:rPr>
              <a:t>um-para-um, </a:t>
            </a:r>
            <a:r>
              <a:rPr lang="en-US" i="1" dirty="0" err="1">
                <a:latin typeface="Segoe UI Semilight"/>
                <a:cs typeface="Segoe UI Semilight"/>
              </a:rPr>
              <a:t>muitos</a:t>
            </a:r>
            <a:r>
              <a:rPr lang="en-US" i="1" dirty="0">
                <a:latin typeface="Segoe UI Semilight"/>
                <a:cs typeface="Segoe UI Semilight"/>
              </a:rPr>
              <a:t>-para-um, </a:t>
            </a:r>
            <a:r>
              <a:rPr lang="en-US" i="1" dirty="0" err="1">
                <a:latin typeface="Segoe UI Semilight"/>
                <a:cs typeface="Segoe UI Semilight"/>
              </a:rPr>
              <a:t>muitos</a:t>
            </a:r>
            <a:r>
              <a:rPr lang="en-US" i="1" dirty="0">
                <a:latin typeface="Segoe UI Semilight"/>
                <a:cs typeface="Segoe UI Semilight"/>
              </a:rPr>
              <a:t>-para-</a:t>
            </a:r>
            <a:r>
              <a:rPr lang="en-US" i="1" dirty="0" err="1">
                <a:latin typeface="Segoe UI Semilight"/>
                <a:cs typeface="Segoe UI Semilight"/>
              </a:rPr>
              <a:t>muitos</a:t>
            </a:r>
            <a:endParaRPr lang="en-US" dirty="0" err="1"/>
          </a:p>
          <a:p>
            <a:endParaRPr lang="en-US"/>
          </a:p>
          <a:p>
            <a:r>
              <a:rPr lang="en-US" dirty="0" err="1">
                <a:latin typeface="Segoe UI Light"/>
                <a:cs typeface="Segoe UI Light"/>
              </a:rPr>
              <a:t>Concatenação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dirty="0" err="1">
                <a:latin typeface="Segoe UI Light"/>
                <a:cs typeface="Segoe UI Light"/>
              </a:rPr>
              <a:t>em</a:t>
            </a:r>
            <a:r>
              <a:rPr lang="en-US" dirty="0">
                <a:latin typeface="Segoe UI Light"/>
                <a:cs typeface="Segoe UI Light"/>
              </a:rPr>
              <a:t> NumPy:</a:t>
            </a:r>
          </a:p>
          <a:p>
            <a:endParaRPr lang="en-US"/>
          </a:p>
          <a:p>
            <a:r>
              <a:rPr lang="en-US" dirty="0" err="1">
                <a:latin typeface="Segoe UI Light"/>
                <a:cs typeface="Segoe UI Light"/>
              </a:rPr>
              <a:t>Concatenação</a:t>
            </a:r>
            <a:r>
              <a:rPr lang="en-US" dirty="0">
                <a:latin typeface="Segoe UI Light"/>
                <a:cs typeface="Segoe UI Light"/>
              </a:rPr>
              <a:t> </a:t>
            </a:r>
            <a:r>
              <a:rPr lang="en-US" dirty="0" err="1">
                <a:latin typeface="Segoe UI Light"/>
                <a:cs typeface="Segoe UI Light"/>
              </a:rPr>
              <a:t>em</a:t>
            </a:r>
            <a:r>
              <a:rPr lang="en-US" dirty="0">
                <a:latin typeface="Segoe UI Light"/>
                <a:cs typeface="Segoe UI Light"/>
              </a:rPr>
              <a:t> Pandas:</a:t>
            </a:r>
          </a:p>
          <a:p>
            <a:endParaRPr lang="en-US"/>
          </a:p>
          <a:p>
            <a:r>
              <a:rPr lang="en-US" err="1">
                <a:latin typeface="Segoe UI Light"/>
                <a:cs typeface="Segoe UI Light"/>
              </a:rPr>
              <a:t>Concatenação</a:t>
            </a:r>
            <a:r>
              <a:rPr lang="en-US" dirty="0">
                <a:latin typeface="Segoe UI Light"/>
                <a:cs typeface="Segoe UI Light"/>
              </a:rPr>
              <a:t> com </a:t>
            </a:r>
            <a:r>
              <a:rPr lang="en-US" i="1" dirty="0">
                <a:latin typeface="Segoe UI Light"/>
                <a:cs typeface="Segoe UI Light"/>
              </a:rPr>
              <a:t>joins</a:t>
            </a:r>
            <a:r>
              <a:rPr lang="en-US" dirty="0">
                <a:latin typeface="Segoe UI Light"/>
                <a:cs typeface="Segoe UI Light"/>
              </a:rPr>
              <a:t>: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5E3407-29CD-444C-951A-7CF4819D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44299" y="1083203"/>
            <a:ext cx="3699181" cy="510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69F43A-085D-D048-8FE4-7BABFA230A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51420" y="2552538"/>
            <a:ext cx="4092637" cy="644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27CE6-A87B-244E-9D50-BC06AB736A2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50612" y="3749751"/>
            <a:ext cx="4244586" cy="6684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E1412E-2514-1147-ACBF-73371229B6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833334" y="4976636"/>
            <a:ext cx="5393491" cy="50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0013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965B1-5393-45C0-B184-D5AC53EBE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3" y="2629243"/>
            <a:ext cx="7654936" cy="2608406"/>
          </a:xfrm>
        </p:spPr>
        <p:txBody>
          <a:bodyPr/>
          <a:lstStyle/>
          <a:p>
            <a:r>
              <a:rPr lang="en-US" sz="5250" dirty="0" err="1">
                <a:cs typeface="Segoe UI Semibold"/>
              </a:rPr>
              <a:t>Estatística</a:t>
            </a:r>
            <a:r>
              <a:rPr lang="en-US" sz="5250" dirty="0">
                <a:cs typeface="Segoe UI Semibold"/>
              </a:rPr>
              <a:t> e </a:t>
            </a:r>
            <a:r>
              <a:rPr lang="en-US" sz="5250" dirty="0" err="1">
                <a:cs typeface="Segoe UI Semibold"/>
              </a:rPr>
              <a:t>visualização</a:t>
            </a:r>
            <a:r>
              <a:rPr lang="en-US" sz="5250" dirty="0">
                <a:cs typeface="Segoe UI Semibold"/>
              </a:rPr>
              <a:t> </a:t>
            </a:r>
            <a:r>
              <a:rPr lang="en-US" sz="5250" dirty="0" err="1">
                <a:cs typeface="Segoe UI Semibold"/>
              </a:rPr>
              <a:t>exploratória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75856328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FB43-52CC-1D49-9FD1-F4B2974D1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>
                <a:latin typeface="Segoe UI Semibold"/>
                <a:cs typeface="Segoe UI Semibold"/>
              </a:rPr>
              <a:t>Estatística e visualização exploratória</a:t>
            </a:r>
            <a:endParaRPr lang="pt-B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93F9A-4371-B240-86A4-1C0D91F19A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61244" y="2612810"/>
            <a:ext cx="1706388" cy="975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588" y="1132849"/>
            <a:ext cx="6937380" cy="23818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244" y="3587888"/>
            <a:ext cx="2765736" cy="9784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588" y="3587888"/>
            <a:ext cx="7178465" cy="315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5472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EB44-88EA-A34E-85FC-9D37FC02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b="0" dirty="0" err="1">
                <a:latin typeface="Segoe UI Semibold"/>
                <a:cs typeface="Segoe UI Semibold"/>
              </a:rPr>
              <a:t>Aprendizado</a:t>
            </a:r>
            <a:r>
              <a:rPr lang="en-US" b="0" dirty="0">
                <a:latin typeface="Segoe UI Semibold"/>
                <a:cs typeface="Segoe UI Semibold"/>
              </a:rPr>
              <a:t> </a:t>
            </a:r>
            <a:r>
              <a:rPr lang="en-US" b="0" dirty="0" err="1">
                <a:latin typeface="Segoe UI Semibold"/>
                <a:cs typeface="Segoe UI Semibold"/>
              </a:rPr>
              <a:t>adicional</a:t>
            </a:r>
            <a:r>
              <a:rPr lang="en-US" b="0" dirty="0">
                <a:latin typeface="Segoe UI Semibold"/>
                <a:cs typeface="Segoe UI Semibold"/>
              </a:rPr>
              <a:t> </a:t>
            </a:r>
            <a:r>
              <a:rPr lang="en-US" b="0" dirty="0" err="1">
                <a:latin typeface="Segoe UI Semibold"/>
                <a:cs typeface="Segoe UI Semibold"/>
              </a:rPr>
              <a:t>em</a:t>
            </a:r>
            <a:r>
              <a:rPr lang="en-US" b="0" dirty="0">
                <a:latin typeface="Segoe UI Semibold"/>
                <a:cs typeface="Segoe UI Semibold"/>
              </a:rPr>
              <a:t> </a:t>
            </a:r>
            <a:r>
              <a:rPr lang="en-US" b="0" dirty="0" err="1">
                <a:latin typeface="Segoe UI Semibold"/>
                <a:cs typeface="Segoe UI Semibold"/>
              </a:rPr>
              <a:t>ciência</a:t>
            </a:r>
            <a:r>
              <a:rPr lang="en-US" b="0" dirty="0">
                <a:latin typeface="Segoe UI Semibold"/>
                <a:cs typeface="Segoe UI Semibold"/>
              </a:rPr>
              <a:t> de dados…</a:t>
            </a:r>
            <a:endParaRPr lang="pt-BR" b="0" dirty="0">
              <a:latin typeface="Segoe UI Semibold"/>
              <a:cs typeface="Segoe UI Semibold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369D-FE23-7942-B59F-67019BF95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683" y="1084506"/>
            <a:ext cx="11655078" cy="4533229"/>
          </a:xfrm>
        </p:spPr>
        <p:txBody>
          <a:bodyPr vert="horz" wrap="square" lIns="0" tIns="0" rIns="0" bIns="0" rtlCol="0" anchor="t">
            <a:sp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200" dirty="0">
                <a:latin typeface="Segoe UI Light"/>
                <a:cs typeface="Segoe UI Light"/>
              </a:rPr>
              <a:t>O Microsoft Learn </a:t>
            </a:r>
            <a:r>
              <a:rPr lang="en-US" sz="3200" err="1">
                <a:latin typeface="Segoe UI Light"/>
                <a:cs typeface="Segoe UI Light"/>
              </a:rPr>
              <a:t>oferece</a:t>
            </a:r>
            <a:r>
              <a:rPr lang="en-US" sz="3200" dirty="0">
                <a:latin typeface="Segoe UI Light"/>
                <a:cs typeface="Segoe UI Light"/>
              </a:rPr>
              <a:t> </a:t>
            </a:r>
            <a:r>
              <a:rPr lang="en-US" sz="3200" err="1">
                <a:latin typeface="Segoe UI Light"/>
                <a:cs typeface="Segoe UI Light"/>
              </a:rPr>
              <a:t>aprendizado</a:t>
            </a:r>
            <a:r>
              <a:rPr lang="en-US" sz="3200" dirty="0">
                <a:latin typeface="Segoe UI Light"/>
                <a:cs typeface="Segoe UI Light"/>
              </a:rPr>
              <a:t> </a:t>
            </a:r>
            <a:r>
              <a:rPr lang="en-US" sz="3200" err="1">
                <a:latin typeface="Segoe UI Light"/>
                <a:cs typeface="Segoe UI Light"/>
              </a:rPr>
              <a:t>gratuito</a:t>
            </a:r>
            <a:r>
              <a:rPr lang="en-US" sz="3200" dirty="0">
                <a:latin typeface="Segoe UI Light"/>
                <a:cs typeface="Segoe UI Light"/>
              </a:rPr>
              <a:t> </a:t>
            </a:r>
            <a:r>
              <a:rPr lang="en-US" sz="3200" err="1">
                <a:latin typeface="Segoe UI Light"/>
                <a:cs typeface="Segoe UI Light"/>
              </a:rPr>
              <a:t>em</a:t>
            </a:r>
            <a:r>
              <a:rPr lang="en-US" sz="3200" dirty="0">
                <a:latin typeface="Segoe UI Light"/>
                <a:cs typeface="Segoe UI Light"/>
              </a:rPr>
              <a:t> </a:t>
            </a:r>
            <a:r>
              <a:rPr lang="en-US" sz="3200" err="1">
                <a:latin typeface="Segoe UI Light"/>
                <a:cs typeface="Segoe UI Light"/>
              </a:rPr>
              <a:t>uma</a:t>
            </a:r>
            <a:r>
              <a:rPr lang="en-US" sz="3200" dirty="0">
                <a:latin typeface="Segoe UI Light"/>
                <a:cs typeface="Segoe UI Light"/>
              </a:rPr>
              <a:t> </a:t>
            </a:r>
            <a:r>
              <a:rPr lang="en-US" sz="3200" i="1" dirty="0">
                <a:latin typeface="Segoe UI Light"/>
                <a:cs typeface="Segoe UI Light"/>
              </a:rPr>
              <a:t>sandbox</a:t>
            </a:r>
            <a:r>
              <a:rPr lang="en-US" sz="3200" dirty="0">
                <a:latin typeface="Segoe UI Light"/>
                <a:cs typeface="Segoe UI Light"/>
              </a:rPr>
              <a:t> </a:t>
            </a:r>
            <a:r>
              <a:rPr lang="en-US" sz="3200" err="1">
                <a:latin typeface="Segoe UI Light"/>
                <a:cs typeface="Segoe UI Light"/>
              </a:rPr>
              <a:t>na</a:t>
            </a:r>
            <a:r>
              <a:rPr lang="en-US" sz="3200" dirty="0">
                <a:latin typeface="Segoe UI Light"/>
                <a:cs typeface="Segoe UI Light"/>
              </a:rPr>
              <a:t> </a:t>
            </a:r>
            <a:r>
              <a:rPr lang="en-US" sz="3200" err="1">
                <a:latin typeface="Segoe UI Light"/>
                <a:cs typeface="Segoe UI Light"/>
              </a:rPr>
              <a:t>nuvem</a:t>
            </a:r>
            <a:r>
              <a:rPr lang="en-US" sz="3200" dirty="0">
                <a:latin typeface="Segoe UI Light"/>
                <a:cs typeface="Segoe UI Light"/>
              </a:rPr>
              <a:t>:</a:t>
            </a:r>
            <a:endParaRPr lang="pt-BR" sz="3200">
              <a:latin typeface="Segoe UI Light"/>
              <a:cs typeface="Segoe UI Light"/>
            </a:endParaRPr>
          </a:p>
          <a:p>
            <a:pPr marL="223520" lvl="1"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latin typeface="Segoe UI Semilight"/>
                <a:cs typeface="Segoe UI Semilight"/>
              </a:rPr>
              <a:t>Bom resumo do que cobrimos neste workshop:</a:t>
            </a:r>
            <a:br>
              <a:rPr lang="en-US" sz="2400" dirty="0"/>
            </a:br>
            <a:r>
              <a:rPr lang="en-US" sz="2400" dirty="0">
                <a:latin typeface="Segoe UI Semilight"/>
                <a:cs typeface="Segoe UI Semilight"/>
                <a:hlinkClick r:id="rId2"/>
              </a:rPr>
              <a:t>docs.microsoft.com/learn/paths/intro-to-ml-with-python/</a:t>
            </a:r>
            <a:endParaRPr lang="en-US" sz="2400" dirty="0">
              <a:latin typeface="Segoe UI Semilight"/>
              <a:cs typeface="Segoe UI Semilight"/>
            </a:endParaRPr>
          </a:p>
          <a:p>
            <a:pPr marL="223520" lvl="1"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latin typeface="Segoe UI Semilight"/>
                <a:cs typeface="Segoe UI Semilight"/>
              </a:rPr>
              <a:t>Mais sobre a metodologia de Ciência dos Dados e melhores práticas:</a:t>
            </a:r>
            <a:br>
              <a:rPr lang="en-US" sz="2400" dirty="0"/>
            </a:br>
            <a:r>
              <a:rPr lang="en-US" sz="2400" dirty="0">
                <a:latin typeface="Segoe UI Semilight"/>
                <a:cs typeface="Segoe UI Semilight"/>
                <a:hlinkClick r:id="rId3"/>
              </a:rPr>
              <a:t>docs.microsoft.com/learn/paths/explore-data-science-tools-in-azure/</a:t>
            </a:r>
            <a:endParaRPr lang="en-US" sz="2400" dirty="0">
              <a:latin typeface="Segoe UI Semilight"/>
              <a:cs typeface="Segoe UI Semilight"/>
            </a:endParaRPr>
          </a:p>
          <a:p>
            <a:pPr marL="223520" lvl="1"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latin typeface="Segoe UI Semilight"/>
                <a:cs typeface="Segoe UI Semilight"/>
              </a:rPr>
              <a:t>Dê o próximo passo na construção de modelos de Aprendizado de Máquina:</a:t>
            </a:r>
            <a:br>
              <a:rPr lang="en-US" sz="2400" dirty="0"/>
            </a:br>
            <a:r>
              <a:rPr lang="en-US" sz="2400" dirty="0">
                <a:latin typeface="Segoe UI Semilight"/>
                <a:cs typeface="Segoe UI Semilight"/>
                <a:hlinkClick r:id="rId4"/>
              </a:rPr>
              <a:t>docs.microsoft.com/learn/paths/build-ai-solutions-with-azure-ml-service/</a:t>
            </a:r>
            <a:endParaRPr lang="en-US" sz="2400" dirty="0">
              <a:cs typeface="Segoe UI Semilight"/>
            </a:endParaRPr>
          </a:p>
          <a:p>
            <a:pPr marL="223520" lvl="1"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latin typeface="Segoe UI Semilight"/>
                <a:cs typeface="Segoe UI Semilight"/>
              </a:rPr>
              <a:t>Experimente com a Máquina Virtual de Ciência dos Dados:</a:t>
            </a:r>
            <a:br>
              <a:rPr lang="en-US" sz="2400" dirty="0"/>
            </a:br>
            <a:r>
              <a:rPr lang="en-US" sz="2400" dirty="0">
                <a:latin typeface="Segoe UI Semilight"/>
                <a:cs typeface="Segoe UI Semilight"/>
                <a:hlinkClick r:id="rId5"/>
              </a:rPr>
              <a:t>docs.microsoft.com/learn/paths/get-started-with-azure-dsvm/</a:t>
            </a:r>
            <a:endParaRPr lang="en-US" sz="2400" dirty="0">
              <a:latin typeface="Segoe UI Semilight"/>
              <a:cs typeface="Segoe UI Semilight"/>
            </a:endParaRPr>
          </a:p>
          <a:p>
            <a:pPr marL="223520" lvl="1">
              <a:spcBef>
                <a:spcPts val="0"/>
              </a:spcBef>
              <a:spcAft>
                <a:spcPts val="1200"/>
              </a:spcAft>
            </a:pPr>
            <a:r>
              <a:rPr lang="en-US" sz="2400">
                <a:latin typeface="Segoe UI Semilight"/>
                <a:cs typeface="Segoe UI Semilight"/>
              </a:rPr>
              <a:t>Aprenda mais sobre o quê o Azure pode fazer:</a:t>
            </a:r>
            <a:br>
              <a:rPr lang="en-US" sz="2400" dirty="0"/>
            </a:br>
            <a:r>
              <a:rPr lang="en-US" sz="2400" dirty="0">
                <a:latin typeface="Segoe UI Semilight"/>
                <a:cs typeface="Segoe UI Semilight"/>
                <a:hlinkClick r:id="rId6"/>
              </a:rPr>
              <a:t>docs.microsoft.com/learn/paths/azure-fundamentals/</a:t>
            </a:r>
            <a:endParaRPr lang="en-US" sz="2400" dirty="0">
              <a:cs typeface="Segoe UI Semilight"/>
            </a:endParaRPr>
          </a:p>
          <a:p>
            <a:pPr marL="223520"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1722733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DEB44-88EA-A34E-85FC-9D37FC029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10885903" cy="615553"/>
          </a:xfrm>
        </p:spPr>
        <p:txBody>
          <a:bodyPr/>
          <a:lstStyle/>
          <a:p>
            <a:r>
              <a:rPr lang="en-US" sz="4000">
                <a:latin typeface="Segoe UI Semibold"/>
                <a:cs typeface="Segoe UI Semibold"/>
              </a:rPr>
              <a:t>Certificados Microsoft: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8369D-FE23-7942-B59F-67019BF950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7683" y="1084506"/>
            <a:ext cx="11655078" cy="5252400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3200">
                <a:latin typeface="Segoe UI Light"/>
                <a:cs typeface="Segoe UI Light"/>
              </a:rPr>
              <a:t>Nas ciências dos dados:</a:t>
            </a:r>
            <a:endParaRPr lang="en-US" sz="3200">
              <a:latin typeface="Segoe UI Light"/>
              <a:cs typeface="Segoe UI Light"/>
              <a:hlinkClick r:id="rId2"/>
            </a:endParaRPr>
          </a:p>
          <a:p>
            <a:r>
              <a:rPr lang="en-US" sz="3200" dirty="0">
                <a:hlinkClick r:id="rId2"/>
              </a:rPr>
              <a:t>Azure Data Engineer Associate</a:t>
            </a:r>
            <a:endParaRPr lang="en-US" sz="3200" dirty="0"/>
          </a:p>
          <a:p>
            <a:r>
              <a:rPr lang="en-US" sz="3200" dirty="0">
                <a:hlinkClick r:id="rId3"/>
              </a:rPr>
              <a:t>Azure Data Scientist Associate</a:t>
            </a:r>
            <a:endParaRPr lang="en-US" sz="3200" dirty="0"/>
          </a:p>
          <a:p>
            <a:r>
              <a:rPr lang="en-US" sz="3200" dirty="0">
                <a:hlinkClick r:id="rId4"/>
              </a:rPr>
              <a:t>Azure Developer Associate</a:t>
            </a:r>
            <a:endParaRPr lang="en-US" sz="3200" dirty="0"/>
          </a:p>
          <a:p>
            <a:pPr marL="0" indent="0">
              <a:buNone/>
            </a:pPr>
            <a:r>
              <a:rPr lang="en-US" sz="3200">
                <a:latin typeface="Segoe UI Light"/>
                <a:cs typeface="Segoe UI Light"/>
              </a:rPr>
              <a:t>Também…</a:t>
            </a:r>
          </a:p>
          <a:p>
            <a:r>
              <a:rPr lang="en-US" sz="3200" dirty="0">
                <a:hlinkClick r:id="rId5"/>
              </a:rPr>
              <a:t>Azure Fundamentals</a:t>
            </a:r>
            <a:endParaRPr lang="en-US" sz="3200" dirty="0"/>
          </a:p>
          <a:p>
            <a:r>
              <a:rPr lang="en-US" sz="3200" dirty="0">
                <a:hlinkClick r:id="rId6"/>
              </a:rPr>
              <a:t>Azure AI Engineer Associate</a:t>
            </a:r>
            <a:endParaRPr lang="en-US" sz="3200" dirty="0"/>
          </a:p>
          <a:p>
            <a:pPr marL="223520" lvl="1"/>
            <a:endParaRPr lang="en-US" sz="2400" dirty="0"/>
          </a:p>
        </p:txBody>
      </p:sp>
      <p:pic>
        <p:nvPicPr>
          <p:cNvPr id="5" name="Picture Placeholder 7" descr="A screen shot of a computer&#10;&#10;Description automatically generated">
            <a:extLst>
              <a:ext uri="{FF2B5EF4-FFF2-40B4-BE49-F238E27FC236}">
                <a16:creationId xmlns:a16="http://schemas.microsoft.com/office/drawing/2014/main" id="{04159FAE-9199-42FA-8336-F1352B1658A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00193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94135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302" y="2722647"/>
            <a:ext cx="8964185" cy="958909"/>
          </a:xfrm>
        </p:spPr>
        <p:txBody>
          <a:bodyPr/>
          <a:lstStyle/>
          <a:p>
            <a:r>
              <a:rPr lang="en-US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80612047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467047" y="4981994"/>
            <a:ext cx="6076950" cy="43338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353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1800" spc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Please enter the event code &lt;XyZ&gt; at the start of survey </a:t>
            </a:r>
          </a:p>
        </p:txBody>
      </p:sp>
      <p:sp>
        <p:nvSpPr>
          <p:cNvPr id="13" name="Text Placeholder 2"/>
          <p:cNvSpPr txBox="1">
            <a:spLocks/>
          </p:cNvSpPr>
          <p:nvPr/>
        </p:nvSpPr>
        <p:spPr>
          <a:xfrm>
            <a:off x="463284" y="2935590"/>
            <a:ext cx="8798791" cy="960263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224097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372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7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7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7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800">
                <a:solidFill>
                  <a:schemeClr val="bg1"/>
                </a:solidFill>
                <a:latin typeface="Segoe UI Light"/>
                <a:cs typeface="Segoe UI Light"/>
              </a:rPr>
              <a:t>We are constantly striving to create excellent content </a:t>
            </a:r>
            <a:br>
              <a:rPr lang="en-US" sz="2800">
                <a:solidFill>
                  <a:schemeClr val="bg1"/>
                </a:solidFill>
                <a:latin typeface="Segoe UI Light"/>
                <a:cs typeface="Segoe UI Light"/>
              </a:rPr>
            </a:br>
            <a:r>
              <a:rPr lang="en-US" sz="2800">
                <a:solidFill>
                  <a:schemeClr val="bg1"/>
                </a:solidFill>
                <a:latin typeface="Segoe UI Light"/>
                <a:cs typeface="Segoe UI Light"/>
              </a:rPr>
              <a:t>and would appreciate if you could take this brief survey.</a:t>
            </a:r>
            <a:endParaRPr lang="en-US" sz="2800" dirty="0">
              <a:solidFill>
                <a:schemeClr val="bg1"/>
              </a:solidFill>
              <a:cs typeface="Segoe UI Light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534B33C9-BE68-46A7-B04F-BC7B831DF50B}"/>
              </a:ext>
            </a:extLst>
          </p:cNvPr>
          <p:cNvSpPr txBox="1">
            <a:spLocks/>
          </p:cNvSpPr>
          <p:nvPr/>
        </p:nvSpPr>
        <p:spPr>
          <a:xfrm>
            <a:off x="478410" y="4468761"/>
            <a:ext cx="6581521" cy="5447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b="0" i="0" kern="1200" spc="0" baseline="0">
                <a:solidFill>
                  <a:schemeClr val="bg1"/>
                </a:solidFill>
                <a:latin typeface="Segoe UI Light" charset="0"/>
                <a:ea typeface="Segoe UI Light" charset="0"/>
                <a:cs typeface="Segoe UI Light" charset="0"/>
              </a:defRPr>
            </a:lvl1pPr>
            <a:lvl2pPr marL="224096" marR="0" indent="0" algn="l" defTabSz="914367" rtl="0" eaLnBrk="1" fontAlgn="auto" latinLnBrk="0" hangingPunct="1">
              <a:lnSpc>
                <a:spcPts val="1800"/>
              </a:lnSpc>
              <a:spcBef>
                <a:spcPct val="20000"/>
              </a:spcBef>
              <a:spcAft>
                <a:spcPts val="10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b="1" i="0" kern="1200" spc="0" baseline="0">
                <a:solidFill>
                  <a:srgbClr val="00BCF3"/>
                </a:solidFill>
                <a:latin typeface="Segoe UI Semibold" charset="0"/>
                <a:ea typeface="Segoe UI Semibold" charset="0"/>
                <a:cs typeface="Segoe UI Semibold" charset="0"/>
              </a:defRPr>
            </a:lvl2pPr>
            <a:lvl3pPr marL="619643" marR="0" indent="-171450" algn="l" defTabSz="914367" rtl="0" eaLnBrk="1" fontAlgn="auto" latinLnBrk="0" hangingPunct="1">
              <a:lnSpc>
                <a:spcPts val="1600"/>
              </a:lnSpc>
              <a:spcBef>
                <a:spcPct val="20000"/>
              </a:spcBef>
              <a:spcAft>
                <a:spcPts val="500"/>
              </a:spcAft>
              <a:buClrTx/>
              <a:buSzPct val="90000"/>
              <a:buFont typeface="Arial" charset="0"/>
              <a:buChar char="•"/>
              <a:tabLst/>
              <a:defRPr sz="1200" b="0" i="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charset="0"/>
                <a:ea typeface="Segoe UI" charset="0"/>
                <a:cs typeface="Segoe UI" charset="0"/>
              </a:defRPr>
            </a:lvl3pPr>
            <a:lvl4pPr marL="672289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896386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176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b="1" dirty="0">
                <a:latin typeface="Segoe Pro Semibold" charset="0"/>
                <a:ea typeface="Segoe Pro Semibold" charset="0"/>
                <a:cs typeface="Segoe Pro Semibold" charset="0"/>
              </a:rPr>
              <a:t>Survey Link: </a:t>
            </a:r>
            <a:r>
              <a:rPr lang="en-US" sz="2600" dirty="0">
                <a:latin typeface="Segoe UI Light"/>
                <a:cs typeface="Segoe UI Light"/>
                <a:hlinkClick r:id="rId2"/>
              </a:rPr>
              <a:t>https://aka.ms/Reactor/Survey</a:t>
            </a:r>
            <a:endParaRPr lang="en-US" sz="26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r="27083"/>
          <a:stretch/>
        </p:blipFill>
        <p:spPr>
          <a:xfrm>
            <a:off x="568960" y="533400"/>
            <a:ext cx="3614420" cy="17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3994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981559"/>
            <a:ext cx="3593939" cy="958909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6202024" y="2609377"/>
            <a:ext cx="4964389" cy="355309"/>
            <a:chOff x="6766790" y="2389458"/>
            <a:chExt cx="4964389" cy="35530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6790" y="2389458"/>
              <a:ext cx="437573" cy="355309"/>
            </a:xfrm>
            <a:prstGeom prst="rect">
              <a:avLst/>
            </a:prstGeom>
          </p:spPr>
        </p:pic>
        <p:sp>
          <p:nvSpPr>
            <p:cNvPr id="29" name="Rectangle 28"/>
            <p:cNvSpPr/>
            <p:nvPr/>
          </p:nvSpPr>
          <p:spPr bwMode="auto">
            <a:xfrm>
              <a:off x="7306177" y="2425311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/>
                <a:t>@</a:t>
              </a:r>
              <a:r>
                <a:rPr lang="en-US" sz="1400" dirty="0" err="1"/>
                <a:t>MSFTReactor</a:t>
              </a:r>
              <a:endParaRPr lang="en-US" sz="1400" dirty="0">
                <a:solidFill>
                  <a:schemeClr val="bg1"/>
                </a:solidFill>
                <a:latin typeface="Segoe Pro" charset="0"/>
                <a:ea typeface="Segoe Pro" charset="0"/>
                <a:cs typeface="Segoe Pro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201448" y="3501392"/>
            <a:ext cx="4964965" cy="293827"/>
            <a:chOff x="6766214" y="3049980"/>
            <a:chExt cx="4964965" cy="293827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/>
            <a:srcRect r="66992"/>
            <a:stretch/>
          </p:blipFill>
          <p:spPr>
            <a:xfrm>
              <a:off x="6766214" y="3049980"/>
              <a:ext cx="398861" cy="269586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auto">
            <a:xfrm>
              <a:off x="7306177" y="305034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/>
                <a:t>http://www.youtube.com/c/MicrosoftReactor</a:t>
              </a:r>
              <a:endParaRPr lang="en-US" sz="1400" dirty="0">
                <a:solidFill>
                  <a:schemeClr val="bg1"/>
                </a:solidFill>
                <a:latin typeface="Segoe Pro" charset="0"/>
                <a:ea typeface="Segoe Pro" charset="0"/>
                <a:cs typeface="Segoe Pro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29401" y="4381433"/>
            <a:ext cx="4937012" cy="293463"/>
            <a:chOff x="6794167" y="3617504"/>
            <a:chExt cx="4937012" cy="293463"/>
          </a:xfrm>
        </p:grpSpPr>
        <p:sp>
          <p:nvSpPr>
            <p:cNvPr id="34" name="mail">
              <a:extLst>
                <a:ext uri="{FF2B5EF4-FFF2-40B4-BE49-F238E27FC236}">
                  <a16:creationId xmlns:a16="http://schemas.microsoft.com/office/drawing/2014/main" id="{6D0D99B2-78FB-4F2C-BF13-1D0BF987D28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794167" y="3643199"/>
              <a:ext cx="342802" cy="246888"/>
            </a:xfrm>
            <a:custGeom>
              <a:avLst/>
              <a:gdLst>
                <a:gd name="T0" fmla="*/ 245 w 245"/>
                <a:gd name="T1" fmla="*/ 75 h 147"/>
                <a:gd name="T2" fmla="*/ 245 w 245"/>
                <a:gd name="T3" fmla="*/ 147 h 147"/>
                <a:gd name="T4" fmla="*/ 0 w 245"/>
                <a:gd name="T5" fmla="*/ 147 h 147"/>
                <a:gd name="T6" fmla="*/ 0 w 245"/>
                <a:gd name="T7" fmla="*/ 0 h 147"/>
                <a:gd name="T8" fmla="*/ 245 w 245"/>
                <a:gd name="T9" fmla="*/ 0 h 147"/>
                <a:gd name="T10" fmla="*/ 245 w 245"/>
                <a:gd name="T11" fmla="*/ 75 h 147"/>
                <a:gd name="T12" fmla="*/ 0 w 245"/>
                <a:gd name="T13" fmla="*/ 0 h 147"/>
                <a:gd name="T14" fmla="*/ 123 w 245"/>
                <a:gd name="T15" fmla="*/ 73 h 147"/>
                <a:gd name="T16" fmla="*/ 245 w 245"/>
                <a:gd name="T1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47">
                  <a:moveTo>
                    <a:pt x="245" y="75"/>
                  </a:moveTo>
                  <a:lnTo>
                    <a:pt x="245" y="147"/>
                  </a:lnTo>
                  <a:lnTo>
                    <a:pt x="0" y="147"/>
                  </a:lnTo>
                  <a:lnTo>
                    <a:pt x="0" y="0"/>
                  </a:lnTo>
                  <a:lnTo>
                    <a:pt x="245" y="0"/>
                  </a:lnTo>
                  <a:lnTo>
                    <a:pt x="245" y="75"/>
                  </a:lnTo>
                  <a:moveTo>
                    <a:pt x="0" y="0"/>
                  </a:moveTo>
                  <a:lnTo>
                    <a:pt x="123" y="73"/>
                  </a:lnTo>
                  <a:lnTo>
                    <a:pt x="245" y="0"/>
                  </a:lnTo>
                </a:path>
              </a:pathLst>
            </a:custGeom>
            <a:noFill/>
            <a:ln w="25400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7306177" y="3617504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err="1"/>
                <a:t>aka.ms</a:t>
              </a:r>
              <a:r>
                <a:rPr lang="en-US" sz="1400" dirty="0"/>
                <a:t>/</a:t>
              </a:r>
              <a:r>
                <a:rPr lang="en-US" sz="1400" dirty="0" err="1"/>
                <a:t>ReactorEmailSignUp</a:t>
              </a:r>
              <a:endParaRPr lang="en-US" sz="1400" dirty="0">
                <a:solidFill>
                  <a:schemeClr val="bg1"/>
                </a:solidFill>
                <a:latin typeface="Segoe Pro" charset="0"/>
                <a:ea typeface="Segoe Pro" charset="0"/>
                <a:cs typeface="Segoe Pro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088081" y="1541546"/>
            <a:ext cx="5078332" cy="648502"/>
            <a:chOff x="6652847" y="1553121"/>
            <a:chExt cx="5078332" cy="648502"/>
          </a:xfrm>
        </p:grpSpPr>
        <p:pic>
          <p:nvPicPr>
            <p:cNvPr id="51" name="Picture 50" descr="A close up of a logo&#10;&#10;Description automatically generated">
              <a:extLst>
                <a:ext uri="{FF2B5EF4-FFF2-40B4-BE49-F238E27FC236}">
                  <a16:creationId xmlns:a16="http://schemas.microsoft.com/office/drawing/2014/main" id="{0BE3B4A6-6A47-4780-8491-21A56BB6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2847" y="1553121"/>
              <a:ext cx="648502" cy="648502"/>
            </a:xfrm>
            <a:prstGeom prst="rect">
              <a:avLst/>
            </a:prstGeom>
          </p:spPr>
        </p:pic>
        <p:sp>
          <p:nvSpPr>
            <p:cNvPr id="52" name="Rectangle 51"/>
            <p:cNvSpPr/>
            <p:nvPr/>
          </p:nvSpPr>
          <p:spPr bwMode="auto">
            <a:xfrm>
              <a:off x="7306177" y="1719255"/>
              <a:ext cx="4425002" cy="293463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 err="1">
                  <a:solidFill>
                    <a:schemeClr val="bg1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  <a:t>meetup.com</a:t>
              </a:r>
              <a:r>
                <a:rPr lang="en-US" sz="1400" dirty="0">
                  <a:solidFill>
                    <a:schemeClr val="bg1"/>
                  </a:solidFill>
                  <a:latin typeface="Segoe UI Semilight" charset="0"/>
                  <a:ea typeface="Segoe UI Semilight" charset="0"/>
                  <a:cs typeface="Segoe UI Semilight" charset="0"/>
                </a:rPr>
                <a:t>/Microsoft-Reactor-Sao-Paulo/</a:t>
              </a: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r="27083"/>
          <a:stretch/>
        </p:blipFill>
        <p:spPr>
          <a:xfrm>
            <a:off x="568960" y="533400"/>
            <a:ext cx="3614420" cy="17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1440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F0E40-CB2C-45A9-8481-91F276E8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57" y="3220685"/>
            <a:ext cx="7788306" cy="1270732"/>
          </a:xfrm>
        </p:spPr>
        <p:txBody>
          <a:bodyPr/>
          <a:lstStyle/>
          <a:p>
            <a:r>
              <a:rPr lang="en-US" sz="3900" dirty="0">
                <a:solidFill>
                  <a:schemeClr val="bg1"/>
                </a:solidFill>
                <a:cs typeface="Segoe UI Light"/>
              </a:rPr>
              <a:t>Como </a:t>
            </a:r>
            <a:r>
              <a:rPr lang="en-US" sz="3900" dirty="0" err="1">
                <a:solidFill>
                  <a:schemeClr val="bg1"/>
                </a:solidFill>
                <a:cs typeface="Segoe UI Light"/>
              </a:rPr>
              <a:t>manipular</a:t>
            </a:r>
            <a:r>
              <a:rPr lang="en-US" sz="3900" dirty="0">
                <a:solidFill>
                  <a:schemeClr val="bg1"/>
                </a:solidFill>
                <a:cs typeface="Segoe UI Light"/>
              </a:rPr>
              <a:t> e </a:t>
            </a:r>
            <a:r>
              <a:rPr lang="en-US" sz="3900" dirty="0" err="1">
                <a:solidFill>
                  <a:schemeClr val="bg1"/>
                </a:solidFill>
                <a:cs typeface="Segoe UI Light"/>
              </a:rPr>
              <a:t>limpar</a:t>
            </a:r>
            <a:r>
              <a:rPr lang="en-US" sz="3900" dirty="0">
                <a:solidFill>
                  <a:schemeClr val="bg1"/>
                </a:solidFill>
                <a:cs typeface="Segoe UI Light"/>
              </a:rPr>
              <a:t> </a:t>
            </a:r>
            <a:r>
              <a:rPr lang="en-US" sz="3900" dirty="0" err="1">
                <a:solidFill>
                  <a:schemeClr val="bg1"/>
                </a:solidFill>
                <a:cs typeface="Segoe UI Light"/>
              </a:rPr>
              <a:t>seus</a:t>
            </a:r>
            <a:r>
              <a:rPr lang="en-US" sz="3900" dirty="0">
                <a:solidFill>
                  <a:schemeClr val="bg1"/>
                </a:solidFill>
                <a:cs typeface="Segoe UI Light"/>
              </a:rPr>
              <a:t> dados </a:t>
            </a:r>
            <a:r>
              <a:rPr lang="en-US" sz="3900" dirty="0" err="1">
                <a:solidFill>
                  <a:schemeClr val="bg1"/>
                </a:solidFill>
                <a:cs typeface="Segoe UI Light"/>
              </a:rPr>
              <a:t>em</a:t>
            </a:r>
            <a:r>
              <a:rPr lang="en-US" sz="3900" dirty="0">
                <a:solidFill>
                  <a:schemeClr val="bg1"/>
                </a:solidFill>
                <a:cs typeface="Segoe UI Light"/>
              </a:rPr>
              <a:t> </a:t>
            </a:r>
            <a:r>
              <a:rPr lang="en-US" sz="3900" dirty="0" err="1">
                <a:solidFill>
                  <a:schemeClr val="bg1"/>
                </a:solidFill>
                <a:cs typeface="Segoe UI Light"/>
              </a:rPr>
              <a:t>Jupyter</a:t>
            </a:r>
            <a:r>
              <a:rPr lang="en-US" sz="3900" dirty="0">
                <a:solidFill>
                  <a:schemeClr val="bg1"/>
                </a:solidFill>
                <a:cs typeface="Segoe UI Light"/>
              </a:rPr>
              <a:t> Notebooks 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529213" y="4555223"/>
            <a:ext cx="4425002" cy="2934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Pro" charset="0"/>
                <a:ea typeface="Segoe Pro" charset="0"/>
                <a:cs typeface="Segoe Pro" charset="0"/>
              </a:rPr>
              <a:t>Event Code: #000000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r="27083"/>
          <a:stretch/>
        </p:blipFill>
        <p:spPr>
          <a:xfrm>
            <a:off x="568960" y="533400"/>
            <a:ext cx="3614420" cy="17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605233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5C48F-6CA3-AC40-BBDD-7823EFD81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302" y="2339875"/>
            <a:ext cx="8964185" cy="999376"/>
          </a:xfrm>
        </p:spPr>
        <p:txBody>
          <a:bodyPr/>
          <a:lstStyle/>
          <a:p>
            <a:r>
              <a:rPr lang="pt-BR" dirty="0"/>
              <a:t>Obrigado!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F7DE89-4C90-7F42-A393-F58A5DA36A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4577" y="3490168"/>
            <a:ext cx="11569474" cy="430887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pt-BR" dirty="0">
                <a:latin typeface="Segoe UI Light"/>
                <a:cs typeface="Segoe UI Light"/>
              </a:rPr>
              <a:t>  olmo@dcc.ufmg.br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0B52DE-C5D4-1B4D-8602-8EDF02D6888B}"/>
              </a:ext>
            </a:extLst>
          </p:cNvPr>
          <p:cNvSpPr txBox="1"/>
          <p:nvPr/>
        </p:nvSpPr>
        <p:spPr>
          <a:xfrm>
            <a:off x="1143000" y="6086475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pt-BR" sz="20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4944556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5F0E40-CB2C-45A9-8481-91F276E83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57" y="3220685"/>
            <a:ext cx="11653523" cy="127073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Microsoft Reactor</a:t>
            </a:r>
            <a:br>
              <a:rPr lang="en-US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Launch and approach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529213" y="4555223"/>
            <a:ext cx="4425002" cy="293463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Pro" charset="0"/>
                <a:ea typeface="Segoe Pro" charset="0"/>
                <a:cs typeface="Segoe Pro" charset="0"/>
              </a:rPr>
              <a:t>Event Code: #000000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0" r="27083"/>
          <a:stretch/>
        </p:blipFill>
        <p:spPr>
          <a:xfrm>
            <a:off x="568960" y="533400"/>
            <a:ext cx="3614420" cy="17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152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188720" y="146304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Segoe UI Light"/>
                <a:ea typeface="+mn-lt"/>
                <a:cs typeface="Segoe UI"/>
              </a:rPr>
              <a:t>15:30 </a:t>
            </a:r>
            <a:r>
              <a:rPr lang="en-US" sz="2000" dirty="0" err="1">
                <a:solidFill>
                  <a:schemeClr val="tx1"/>
                </a:solidFill>
                <a:latin typeface="Segoe UI Light"/>
                <a:ea typeface="+mn-lt"/>
                <a:cs typeface="Segoe UI"/>
              </a:rPr>
              <a:t>Introdução</a:t>
            </a:r>
            <a:r>
              <a:rPr lang="en-US" sz="2000" dirty="0">
                <a:solidFill>
                  <a:schemeClr val="tx1"/>
                </a:solidFill>
                <a:latin typeface="Segoe UI Light"/>
                <a:ea typeface="+mn-lt"/>
                <a:cs typeface="Segoe UI"/>
              </a:rPr>
              <a:t> à Ciência dos Dados</a:t>
            </a:r>
            <a:endParaRPr lang="en-US" sz="2000" dirty="0">
              <a:solidFill>
                <a:schemeClr val="tx1"/>
              </a:solidFill>
              <a:latin typeface="Segoe UI Light"/>
              <a:cs typeface="Segoe UI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188720" y="224028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15:50 </a:t>
            </a:r>
            <a:r>
              <a:rPr lang="en-US" sz="2000" dirty="0" err="1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Tratamento</a:t>
            </a:r>
            <a:r>
              <a:rPr lang="en-US" sz="200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 de dados </a:t>
            </a:r>
            <a:r>
              <a:rPr lang="en-US" sz="2000" dirty="0" err="1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ausentes</a:t>
            </a:r>
            <a:r>
              <a:rPr lang="en-US" sz="200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 e </a:t>
            </a:r>
            <a:r>
              <a:rPr lang="en-US" sz="2000" dirty="0" err="1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duplicados</a:t>
            </a:r>
            <a:endParaRPr lang="en-US" sz="2000" dirty="0">
              <a:solidFill>
                <a:srgbClr val="505050"/>
              </a:solidFill>
              <a:latin typeface="Segoe UI Light"/>
              <a:ea typeface="Segoe UI" pitchFamily="34" charset="0"/>
              <a:cs typeface="Segoe UI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188720" y="301752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505050"/>
                </a:solidFill>
                <a:latin typeface="Segoe UI Light"/>
                <a:cs typeface="Segoe UI"/>
              </a:rPr>
              <a:t>16:20 </a:t>
            </a:r>
            <a:r>
              <a:rPr lang="en-US" sz="2000" dirty="0" err="1">
                <a:solidFill>
                  <a:srgbClr val="505050"/>
                </a:solidFill>
                <a:latin typeface="Segoe UI Light"/>
                <a:cs typeface="Segoe UI"/>
              </a:rPr>
              <a:t>Intervalo</a:t>
            </a:r>
            <a:r>
              <a:rPr lang="en-US" sz="2000" dirty="0">
                <a:solidFill>
                  <a:srgbClr val="505050"/>
                </a:solidFill>
                <a:latin typeface="Segoe UI Light"/>
                <a:cs typeface="Segoe UI"/>
              </a:rPr>
              <a:t> de 5 </a:t>
            </a:r>
            <a:r>
              <a:rPr lang="en-US" sz="2000" dirty="0" err="1">
                <a:solidFill>
                  <a:srgbClr val="505050"/>
                </a:solidFill>
                <a:latin typeface="Segoe UI Light"/>
                <a:cs typeface="Segoe UI"/>
              </a:rPr>
              <a:t>minutos</a:t>
            </a:r>
            <a:endParaRPr lang="pt-BR" dirty="0" err="1"/>
          </a:p>
        </p:txBody>
      </p:sp>
      <p:sp>
        <p:nvSpPr>
          <p:cNvPr id="9" name="Rectangle 8"/>
          <p:cNvSpPr/>
          <p:nvPr/>
        </p:nvSpPr>
        <p:spPr bwMode="auto">
          <a:xfrm>
            <a:off x="1188720" y="379476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505050"/>
                </a:solidFill>
                <a:latin typeface="Segoe UI Light"/>
                <a:cs typeface="Segoe UI"/>
              </a:rPr>
              <a:t>16:25 </a:t>
            </a:r>
            <a:r>
              <a:rPr lang="en-US" sz="2000" dirty="0" err="1">
                <a:solidFill>
                  <a:srgbClr val="505050"/>
                </a:solidFill>
                <a:latin typeface="Segoe UI Light"/>
                <a:cs typeface="Segoe UI"/>
              </a:rPr>
              <a:t>Combinação</a:t>
            </a:r>
            <a:r>
              <a:rPr lang="en-US" sz="2000" dirty="0">
                <a:solidFill>
                  <a:srgbClr val="505050"/>
                </a:solidFill>
                <a:latin typeface="Segoe UI Light"/>
                <a:cs typeface="Segoe UI"/>
              </a:rPr>
              <a:t> de conjuntos de dados</a:t>
            </a:r>
            <a:endParaRPr lang="pt-BR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1188720" y="457200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16:55 </a:t>
            </a:r>
            <a:r>
              <a:rPr lang="en-US" sz="2000" dirty="0" err="1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Estatística</a:t>
            </a:r>
            <a:r>
              <a:rPr lang="en-US" sz="200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 e </a:t>
            </a:r>
            <a:r>
              <a:rPr lang="en-US" sz="2000" dirty="0" err="1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visualização</a:t>
            </a:r>
            <a:r>
              <a:rPr lang="en-US" sz="200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 </a:t>
            </a:r>
            <a:r>
              <a:rPr lang="en-US" sz="2000" dirty="0" err="1">
                <a:solidFill>
                  <a:srgbClr val="505050"/>
                </a:solidFill>
                <a:latin typeface="Segoe UI Light"/>
                <a:ea typeface="Segoe UI" pitchFamily="34" charset="0"/>
                <a:cs typeface="Segoe UI"/>
              </a:rPr>
              <a:t>exploratória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822436" y="146304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latin typeface="+mj-lt"/>
                <a:ea typeface="Segoe UI" pitchFamily="34" charset="0"/>
                <a:cs typeface="Segoe UI"/>
              </a:rPr>
              <a:t>17:15 Q&amp;A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822436" y="2240280"/>
            <a:ext cx="4425002" cy="73152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91440" rIns="2743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505050"/>
                </a:solidFill>
                <a:latin typeface="Segoe UI Light"/>
                <a:cs typeface="Segoe UI"/>
              </a:rPr>
              <a:t>17:30 </a:t>
            </a:r>
            <a:r>
              <a:rPr lang="en-US" sz="2000" dirty="0" err="1">
                <a:solidFill>
                  <a:srgbClr val="505050"/>
                </a:solidFill>
                <a:latin typeface="Segoe UI Light"/>
                <a:cs typeface="Segoe UI"/>
              </a:rPr>
              <a:t>Fim</a:t>
            </a:r>
            <a:r>
              <a:rPr lang="en-US" sz="2000" dirty="0">
                <a:solidFill>
                  <a:srgbClr val="505050"/>
                </a:solidFill>
                <a:latin typeface="Segoe UI Light"/>
                <a:cs typeface="Segoe UI"/>
              </a:rPr>
              <a:t> do </a:t>
            </a:r>
            <a:r>
              <a:rPr lang="en-US" sz="2000" dirty="0" err="1">
                <a:solidFill>
                  <a:srgbClr val="505050"/>
                </a:solidFill>
                <a:latin typeface="Segoe UI Light"/>
                <a:cs typeface="Segoe UI"/>
              </a:rPr>
              <a:t>evento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89740633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5215-A8E5-4077-AA04-2E2E8BC2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250" b="1" dirty="0" err="1">
                <a:cs typeface="Segoe UI Light"/>
              </a:rPr>
              <a:t>Introdução</a:t>
            </a:r>
            <a:r>
              <a:rPr lang="en-US" sz="5250" b="1" dirty="0">
                <a:cs typeface="Segoe UI Light"/>
              </a:rPr>
              <a:t> à Ciência de Dados</a:t>
            </a:r>
            <a:endParaRPr lang="pt-BR" sz="5250" b="1">
              <a:ea typeface="+mj-lt"/>
              <a:cs typeface="+mj-lt"/>
            </a:endParaRPr>
          </a:p>
          <a:p>
            <a:endParaRPr lang="pt-BR" sz="5250" dirty="0"/>
          </a:p>
        </p:txBody>
      </p:sp>
    </p:spTree>
    <p:extLst>
      <p:ext uri="{BB962C8B-B14F-4D97-AF65-F5344CB8AC3E}">
        <p14:creationId xmlns:p14="http://schemas.microsoft.com/office/powerpoint/2010/main" val="379258743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1001E1-EAB2-6A49-B0AD-8C6812EB9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Online Media 3" descr="Virginia Tech Transforms Life Sciences Research with Big Data Solution in Azure">
            <a:hlinkClick r:id="" action="ppaction://media"/>
            <a:extLst>
              <a:ext uri="{FF2B5EF4-FFF2-40B4-BE49-F238E27FC236}">
                <a16:creationId xmlns:a16="http://schemas.microsoft.com/office/drawing/2014/main" id="{F52E9EF3-0320-F449-AC84-615D341067B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498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246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>
            <a:grpSpLocks noChangeAspect="1"/>
          </p:cNvGrpSpPr>
          <p:nvPr/>
        </p:nvGrpSpPr>
        <p:grpSpPr bwMode="black">
          <a:xfrm>
            <a:off x="459103" y="470488"/>
            <a:ext cx="1419662" cy="304784"/>
            <a:chOff x="457200" y="1643393"/>
            <a:chExt cx="4492753" cy="96454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black">
            <a:xfrm>
              <a:off x="457200" y="1643393"/>
              <a:ext cx="964540" cy="964540"/>
            </a:xfrm>
            <a:prstGeom prst="rect">
              <a:avLst/>
            </a:prstGeom>
          </p:spPr>
        </p:pic>
        <p:sp>
          <p:nvSpPr>
            <p:cNvPr id="10" name="Freeform 12"/>
            <p:cNvSpPr>
              <a:spLocks noEditPoints="1"/>
            </p:cNvSpPr>
            <p:nvPr/>
          </p:nvSpPr>
          <p:spPr bwMode="black">
            <a:xfrm>
              <a:off x="1703514" y="1792710"/>
              <a:ext cx="3246439" cy="635329"/>
            </a:xfrm>
            <a:custGeom>
              <a:avLst/>
              <a:gdLst>
                <a:gd name="T0" fmla="*/ 218 w 1139"/>
                <a:gd name="T1" fmla="*/ 217 h 220"/>
                <a:gd name="T2" fmla="*/ 185 w 1139"/>
                <a:gd name="T3" fmla="*/ 52 h 220"/>
                <a:gd name="T4" fmla="*/ 120 w 1139"/>
                <a:gd name="T5" fmla="*/ 217 h 220"/>
                <a:gd name="T6" fmla="*/ 32 w 1139"/>
                <a:gd name="T7" fmla="*/ 52 h 220"/>
                <a:gd name="T8" fmla="*/ 33 w 1139"/>
                <a:gd name="T9" fmla="*/ 93 h 220"/>
                <a:gd name="T10" fmla="*/ 0 w 1139"/>
                <a:gd name="T11" fmla="*/ 15 h 220"/>
                <a:gd name="T12" fmla="*/ 109 w 1139"/>
                <a:gd name="T13" fmla="*/ 168 h 220"/>
                <a:gd name="T14" fmla="*/ 171 w 1139"/>
                <a:gd name="T15" fmla="*/ 15 h 220"/>
                <a:gd name="T16" fmla="*/ 285 w 1139"/>
                <a:gd name="T17" fmla="*/ 72 h 220"/>
                <a:gd name="T18" fmla="*/ 269 w 1139"/>
                <a:gd name="T19" fmla="*/ 11 h 220"/>
                <a:gd name="T20" fmla="*/ 254 w 1139"/>
                <a:gd name="T21" fmla="*/ 45 h 220"/>
                <a:gd name="T22" fmla="*/ 289 w 1139"/>
                <a:gd name="T23" fmla="*/ 31 h 220"/>
                <a:gd name="T24" fmla="*/ 405 w 1139"/>
                <a:gd name="T25" fmla="*/ 71 h 220"/>
                <a:gd name="T26" fmla="*/ 318 w 1139"/>
                <a:gd name="T27" fmla="*/ 107 h 220"/>
                <a:gd name="T28" fmla="*/ 343 w 1139"/>
                <a:gd name="T29" fmla="*/ 211 h 220"/>
                <a:gd name="T30" fmla="*/ 422 w 1139"/>
                <a:gd name="T31" fmla="*/ 210 h 220"/>
                <a:gd name="T32" fmla="*/ 404 w 1139"/>
                <a:gd name="T33" fmla="*/ 189 h 220"/>
                <a:gd name="T34" fmla="*/ 344 w 1139"/>
                <a:gd name="T35" fmla="*/ 145 h 220"/>
                <a:gd name="T36" fmla="*/ 420 w 1139"/>
                <a:gd name="T37" fmla="*/ 108 h 220"/>
                <a:gd name="T38" fmla="*/ 421 w 1139"/>
                <a:gd name="T39" fmla="*/ 76 h 220"/>
                <a:gd name="T40" fmla="*/ 495 w 1139"/>
                <a:gd name="T41" fmla="*/ 78 h 220"/>
                <a:gd name="T42" fmla="*/ 481 w 1139"/>
                <a:gd name="T43" fmla="*/ 72 h 220"/>
                <a:gd name="T44" fmla="*/ 481 w 1139"/>
                <a:gd name="T45" fmla="*/ 217 h 220"/>
                <a:gd name="T46" fmla="*/ 512 w 1139"/>
                <a:gd name="T47" fmla="*/ 100 h 220"/>
                <a:gd name="T48" fmla="*/ 531 w 1139"/>
                <a:gd name="T49" fmla="*/ 106 h 220"/>
                <a:gd name="T50" fmla="*/ 517 w 1139"/>
                <a:gd name="T51" fmla="*/ 70 h 220"/>
                <a:gd name="T52" fmla="*/ 661 w 1139"/>
                <a:gd name="T53" fmla="*/ 199 h 220"/>
                <a:gd name="T54" fmla="*/ 533 w 1139"/>
                <a:gd name="T55" fmla="*/ 146 h 220"/>
                <a:gd name="T56" fmla="*/ 663 w 1139"/>
                <a:gd name="T57" fmla="*/ 89 h 220"/>
                <a:gd name="T58" fmla="*/ 608 w 1139"/>
                <a:gd name="T59" fmla="*/ 97 h 220"/>
                <a:gd name="T60" fmla="*/ 579 w 1139"/>
                <a:gd name="T61" fmla="*/ 180 h 220"/>
                <a:gd name="T62" fmla="*/ 646 w 1139"/>
                <a:gd name="T63" fmla="*/ 144 h 220"/>
                <a:gd name="T64" fmla="*/ 732 w 1139"/>
                <a:gd name="T65" fmla="*/ 110 h 220"/>
                <a:gd name="T66" fmla="*/ 770 w 1139"/>
                <a:gd name="T67" fmla="*/ 98 h 220"/>
                <a:gd name="T68" fmla="*/ 786 w 1139"/>
                <a:gd name="T69" fmla="*/ 75 h 220"/>
                <a:gd name="T70" fmla="*/ 753 w 1139"/>
                <a:gd name="T71" fmla="*/ 69 h 220"/>
                <a:gd name="T72" fmla="*/ 701 w 1139"/>
                <a:gd name="T73" fmla="*/ 131 h 220"/>
                <a:gd name="T74" fmla="*/ 750 w 1139"/>
                <a:gd name="T75" fmla="*/ 164 h 220"/>
                <a:gd name="T76" fmla="*/ 738 w 1139"/>
                <a:gd name="T77" fmla="*/ 193 h 220"/>
                <a:gd name="T78" fmla="*/ 698 w 1139"/>
                <a:gd name="T79" fmla="*/ 179 h 220"/>
                <a:gd name="T80" fmla="*/ 717 w 1139"/>
                <a:gd name="T81" fmla="*/ 218 h 220"/>
                <a:gd name="T82" fmla="*/ 794 w 1139"/>
                <a:gd name="T83" fmla="*/ 175 h 220"/>
                <a:gd name="T84" fmla="*/ 938 w 1139"/>
                <a:gd name="T85" fmla="*/ 89 h 220"/>
                <a:gd name="T86" fmla="*/ 882 w 1139"/>
                <a:gd name="T87" fmla="*/ 220 h 220"/>
                <a:gd name="T88" fmla="*/ 829 w 1139"/>
                <a:gd name="T89" fmla="*/ 89 h 220"/>
                <a:gd name="T90" fmla="*/ 922 w 1139"/>
                <a:gd name="T91" fmla="*/ 144 h 220"/>
                <a:gd name="T92" fmla="*/ 855 w 1139"/>
                <a:gd name="T93" fmla="*/ 109 h 220"/>
                <a:gd name="T94" fmla="*/ 884 w 1139"/>
                <a:gd name="T95" fmla="*/ 192 h 220"/>
                <a:gd name="T96" fmla="*/ 1139 w 1139"/>
                <a:gd name="T97" fmla="*/ 100 h 220"/>
                <a:gd name="T98" fmla="*/ 1104 w 1139"/>
                <a:gd name="T99" fmla="*/ 29 h 220"/>
                <a:gd name="T100" fmla="*/ 1070 w 1139"/>
                <a:gd name="T101" fmla="*/ 40 h 220"/>
                <a:gd name="T102" fmla="*/ 1019 w 1139"/>
                <a:gd name="T103" fmla="*/ 54 h 220"/>
                <a:gd name="T104" fmla="*/ 1055 w 1139"/>
                <a:gd name="T105" fmla="*/ 32 h 220"/>
                <a:gd name="T106" fmla="*/ 1056 w 1139"/>
                <a:gd name="T107" fmla="*/ 3 h 220"/>
                <a:gd name="T108" fmla="*/ 991 w 1139"/>
                <a:gd name="T109" fmla="*/ 25 h 220"/>
                <a:gd name="T110" fmla="*/ 961 w 1139"/>
                <a:gd name="T111" fmla="*/ 72 h 220"/>
                <a:gd name="T112" fmla="*/ 985 w 1139"/>
                <a:gd name="T113" fmla="*/ 217 h 220"/>
                <a:gd name="T114" fmla="*/ 1070 w 1139"/>
                <a:gd name="T115" fmla="*/ 100 h 220"/>
                <a:gd name="T116" fmla="*/ 1127 w 1139"/>
                <a:gd name="T117" fmla="*/ 219 h 220"/>
                <a:gd name="T118" fmla="*/ 1139 w 1139"/>
                <a:gd name="T119" fmla="*/ 187 h 220"/>
                <a:gd name="T120" fmla="*/ 1123 w 1139"/>
                <a:gd name="T121" fmla="*/ 192 h 220"/>
                <a:gd name="T122" fmla="*/ 1104 w 1139"/>
                <a:gd name="T123" fmla="*/ 1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39" h="220">
                  <a:moveTo>
                    <a:pt x="171" y="15"/>
                  </a:moveTo>
                  <a:cubicBezTo>
                    <a:pt x="218" y="15"/>
                    <a:pt x="218" y="15"/>
                    <a:pt x="218" y="15"/>
                  </a:cubicBezTo>
                  <a:cubicBezTo>
                    <a:pt x="218" y="217"/>
                    <a:pt x="218" y="217"/>
                    <a:pt x="218" y="217"/>
                  </a:cubicBezTo>
                  <a:cubicBezTo>
                    <a:pt x="184" y="217"/>
                    <a:pt x="184" y="217"/>
                    <a:pt x="184" y="217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4" y="80"/>
                    <a:pt x="184" y="67"/>
                    <a:pt x="185" y="52"/>
                  </a:cubicBezTo>
                  <a:cubicBezTo>
                    <a:pt x="185" y="52"/>
                    <a:pt x="185" y="52"/>
                    <a:pt x="185" y="52"/>
                  </a:cubicBezTo>
                  <a:cubicBezTo>
                    <a:pt x="183" y="58"/>
                    <a:pt x="182" y="65"/>
                    <a:pt x="180" y="68"/>
                  </a:cubicBezTo>
                  <a:cubicBezTo>
                    <a:pt x="120" y="217"/>
                    <a:pt x="120" y="217"/>
                    <a:pt x="120" y="217"/>
                  </a:cubicBezTo>
                  <a:cubicBezTo>
                    <a:pt x="97" y="217"/>
                    <a:pt x="97" y="217"/>
                    <a:pt x="97" y="217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6" y="66"/>
                    <a:pt x="34" y="60"/>
                    <a:pt x="32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2" y="56"/>
                    <a:pt x="32" y="60"/>
                    <a:pt x="32" y="65"/>
                  </a:cubicBezTo>
                  <a:cubicBezTo>
                    <a:pt x="33" y="76"/>
                    <a:pt x="33" y="85"/>
                    <a:pt x="33" y="93"/>
                  </a:cubicBezTo>
                  <a:cubicBezTo>
                    <a:pt x="33" y="217"/>
                    <a:pt x="33" y="217"/>
                    <a:pt x="33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05" y="153"/>
                    <a:pt x="108" y="162"/>
                    <a:pt x="109" y="168"/>
                  </a:cubicBezTo>
                  <a:cubicBezTo>
                    <a:pt x="110" y="168"/>
                    <a:pt x="110" y="168"/>
                    <a:pt x="110" y="168"/>
                  </a:cubicBezTo>
                  <a:cubicBezTo>
                    <a:pt x="119" y="142"/>
                    <a:pt x="119" y="142"/>
                    <a:pt x="119" y="142"/>
                  </a:cubicBezTo>
                  <a:lnTo>
                    <a:pt x="171" y="15"/>
                  </a:lnTo>
                  <a:close/>
                  <a:moveTo>
                    <a:pt x="251" y="217"/>
                  </a:moveTo>
                  <a:cubicBezTo>
                    <a:pt x="285" y="217"/>
                    <a:pt x="285" y="217"/>
                    <a:pt x="285" y="217"/>
                  </a:cubicBezTo>
                  <a:cubicBezTo>
                    <a:pt x="285" y="72"/>
                    <a:pt x="285" y="72"/>
                    <a:pt x="285" y="72"/>
                  </a:cubicBezTo>
                  <a:cubicBezTo>
                    <a:pt x="251" y="72"/>
                    <a:pt x="251" y="72"/>
                    <a:pt x="251" y="72"/>
                  </a:cubicBezTo>
                  <a:lnTo>
                    <a:pt x="251" y="217"/>
                  </a:lnTo>
                  <a:close/>
                  <a:moveTo>
                    <a:pt x="269" y="11"/>
                  </a:moveTo>
                  <a:cubicBezTo>
                    <a:pt x="263" y="11"/>
                    <a:pt x="258" y="13"/>
                    <a:pt x="254" y="17"/>
                  </a:cubicBezTo>
                  <a:cubicBezTo>
                    <a:pt x="250" y="20"/>
                    <a:pt x="248" y="25"/>
                    <a:pt x="248" y="31"/>
                  </a:cubicBezTo>
                  <a:cubicBezTo>
                    <a:pt x="248" y="36"/>
                    <a:pt x="250" y="41"/>
                    <a:pt x="254" y="45"/>
                  </a:cubicBezTo>
                  <a:cubicBezTo>
                    <a:pt x="258" y="48"/>
                    <a:pt x="263" y="50"/>
                    <a:pt x="269" y="50"/>
                  </a:cubicBezTo>
                  <a:cubicBezTo>
                    <a:pt x="274" y="50"/>
                    <a:pt x="279" y="48"/>
                    <a:pt x="283" y="45"/>
                  </a:cubicBezTo>
                  <a:cubicBezTo>
                    <a:pt x="287" y="41"/>
                    <a:pt x="289" y="36"/>
                    <a:pt x="289" y="31"/>
                  </a:cubicBezTo>
                  <a:cubicBezTo>
                    <a:pt x="289" y="25"/>
                    <a:pt x="287" y="21"/>
                    <a:pt x="283" y="17"/>
                  </a:cubicBezTo>
                  <a:cubicBezTo>
                    <a:pt x="279" y="13"/>
                    <a:pt x="274" y="11"/>
                    <a:pt x="269" y="11"/>
                  </a:cubicBezTo>
                  <a:close/>
                  <a:moveTo>
                    <a:pt x="405" y="71"/>
                  </a:moveTo>
                  <a:cubicBezTo>
                    <a:pt x="399" y="69"/>
                    <a:pt x="393" y="69"/>
                    <a:pt x="386" y="69"/>
                  </a:cubicBezTo>
                  <a:cubicBezTo>
                    <a:pt x="371" y="69"/>
                    <a:pt x="357" y="72"/>
                    <a:pt x="345" y="79"/>
                  </a:cubicBezTo>
                  <a:cubicBezTo>
                    <a:pt x="333" y="85"/>
                    <a:pt x="324" y="95"/>
                    <a:pt x="318" y="107"/>
                  </a:cubicBezTo>
                  <a:cubicBezTo>
                    <a:pt x="312" y="119"/>
                    <a:pt x="309" y="133"/>
                    <a:pt x="309" y="148"/>
                  </a:cubicBezTo>
                  <a:cubicBezTo>
                    <a:pt x="309" y="162"/>
                    <a:pt x="312" y="174"/>
                    <a:pt x="318" y="185"/>
                  </a:cubicBezTo>
                  <a:cubicBezTo>
                    <a:pt x="324" y="196"/>
                    <a:pt x="332" y="205"/>
                    <a:pt x="343" y="211"/>
                  </a:cubicBezTo>
                  <a:cubicBezTo>
                    <a:pt x="354" y="217"/>
                    <a:pt x="366" y="220"/>
                    <a:pt x="380" y="220"/>
                  </a:cubicBezTo>
                  <a:cubicBezTo>
                    <a:pt x="396" y="220"/>
                    <a:pt x="410" y="217"/>
                    <a:pt x="421" y="211"/>
                  </a:cubicBezTo>
                  <a:cubicBezTo>
                    <a:pt x="422" y="210"/>
                    <a:pt x="422" y="210"/>
                    <a:pt x="422" y="210"/>
                  </a:cubicBezTo>
                  <a:cubicBezTo>
                    <a:pt x="422" y="179"/>
                    <a:pt x="422" y="179"/>
                    <a:pt x="422" y="179"/>
                  </a:cubicBezTo>
                  <a:cubicBezTo>
                    <a:pt x="420" y="180"/>
                    <a:pt x="420" y="180"/>
                    <a:pt x="420" y="180"/>
                  </a:cubicBezTo>
                  <a:cubicBezTo>
                    <a:pt x="415" y="184"/>
                    <a:pt x="410" y="187"/>
                    <a:pt x="404" y="189"/>
                  </a:cubicBezTo>
                  <a:cubicBezTo>
                    <a:pt x="398" y="191"/>
                    <a:pt x="392" y="192"/>
                    <a:pt x="387" y="192"/>
                  </a:cubicBezTo>
                  <a:cubicBezTo>
                    <a:pt x="374" y="192"/>
                    <a:pt x="363" y="188"/>
                    <a:pt x="355" y="180"/>
                  </a:cubicBezTo>
                  <a:cubicBezTo>
                    <a:pt x="348" y="171"/>
                    <a:pt x="344" y="160"/>
                    <a:pt x="344" y="145"/>
                  </a:cubicBezTo>
                  <a:cubicBezTo>
                    <a:pt x="344" y="131"/>
                    <a:pt x="348" y="119"/>
                    <a:pt x="356" y="110"/>
                  </a:cubicBezTo>
                  <a:cubicBezTo>
                    <a:pt x="364" y="101"/>
                    <a:pt x="375" y="97"/>
                    <a:pt x="388" y="97"/>
                  </a:cubicBezTo>
                  <a:cubicBezTo>
                    <a:pt x="399" y="97"/>
                    <a:pt x="410" y="101"/>
                    <a:pt x="420" y="108"/>
                  </a:cubicBezTo>
                  <a:cubicBezTo>
                    <a:pt x="422" y="109"/>
                    <a:pt x="422" y="109"/>
                    <a:pt x="422" y="109"/>
                  </a:cubicBezTo>
                  <a:cubicBezTo>
                    <a:pt x="422" y="76"/>
                    <a:pt x="422" y="76"/>
                    <a:pt x="422" y="76"/>
                  </a:cubicBezTo>
                  <a:cubicBezTo>
                    <a:pt x="421" y="76"/>
                    <a:pt x="421" y="76"/>
                    <a:pt x="421" y="76"/>
                  </a:cubicBezTo>
                  <a:cubicBezTo>
                    <a:pt x="417" y="74"/>
                    <a:pt x="412" y="72"/>
                    <a:pt x="405" y="71"/>
                  </a:cubicBezTo>
                  <a:close/>
                  <a:moveTo>
                    <a:pt x="517" y="70"/>
                  </a:moveTo>
                  <a:cubicBezTo>
                    <a:pt x="509" y="70"/>
                    <a:pt x="501" y="72"/>
                    <a:pt x="495" y="78"/>
                  </a:cubicBezTo>
                  <a:cubicBezTo>
                    <a:pt x="489" y="83"/>
                    <a:pt x="485" y="89"/>
                    <a:pt x="482" y="97"/>
                  </a:cubicBezTo>
                  <a:cubicBezTo>
                    <a:pt x="481" y="97"/>
                    <a:pt x="481" y="97"/>
                    <a:pt x="481" y="97"/>
                  </a:cubicBezTo>
                  <a:cubicBezTo>
                    <a:pt x="481" y="72"/>
                    <a:pt x="481" y="72"/>
                    <a:pt x="481" y="72"/>
                  </a:cubicBezTo>
                  <a:cubicBezTo>
                    <a:pt x="447" y="72"/>
                    <a:pt x="447" y="72"/>
                    <a:pt x="447" y="72"/>
                  </a:cubicBezTo>
                  <a:cubicBezTo>
                    <a:pt x="447" y="217"/>
                    <a:pt x="447" y="217"/>
                    <a:pt x="447" y="217"/>
                  </a:cubicBezTo>
                  <a:cubicBezTo>
                    <a:pt x="481" y="217"/>
                    <a:pt x="481" y="217"/>
                    <a:pt x="481" y="217"/>
                  </a:cubicBezTo>
                  <a:cubicBezTo>
                    <a:pt x="481" y="143"/>
                    <a:pt x="481" y="143"/>
                    <a:pt x="481" y="143"/>
                  </a:cubicBezTo>
                  <a:cubicBezTo>
                    <a:pt x="481" y="130"/>
                    <a:pt x="484" y="120"/>
                    <a:pt x="490" y="112"/>
                  </a:cubicBezTo>
                  <a:cubicBezTo>
                    <a:pt x="495" y="104"/>
                    <a:pt x="503" y="100"/>
                    <a:pt x="512" y="100"/>
                  </a:cubicBezTo>
                  <a:cubicBezTo>
                    <a:pt x="515" y="100"/>
                    <a:pt x="518" y="101"/>
                    <a:pt x="522" y="102"/>
                  </a:cubicBezTo>
                  <a:cubicBezTo>
                    <a:pt x="526" y="103"/>
                    <a:pt x="528" y="104"/>
                    <a:pt x="530" y="105"/>
                  </a:cubicBezTo>
                  <a:cubicBezTo>
                    <a:pt x="531" y="106"/>
                    <a:pt x="531" y="106"/>
                    <a:pt x="531" y="106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31" y="72"/>
                    <a:pt x="531" y="72"/>
                    <a:pt x="531" y="72"/>
                  </a:cubicBezTo>
                  <a:cubicBezTo>
                    <a:pt x="528" y="70"/>
                    <a:pt x="523" y="70"/>
                    <a:pt x="517" y="70"/>
                  </a:cubicBezTo>
                  <a:close/>
                  <a:moveTo>
                    <a:pt x="663" y="89"/>
                  </a:moveTo>
                  <a:cubicBezTo>
                    <a:pt x="675" y="102"/>
                    <a:pt x="682" y="120"/>
                    <a:pt x="682" y="143"/>
                  </a:cubicBezTo>
                  <a:cubicBezTo>
                    <a:pt x="682" y="166"/>
                    <a:pt x="675" y="185"/>
                    <a:pt x="661" y="199"/>
                  </a:cubicBezTo>
                  <a:cubicBezTo>
                    <a:pt x="648" y="213"/>
                    <a:pt x="629" y="220"/>
                    <a:pt x="606" y="220"/>
                  </a:cubicBezTo>
                  <a:cubicBezTo>
                    <a:pt x="584" y="220"/>
                    <a:pt x="566" y="213"/>
                    <a:pt x="553" y="200"/>
                  </a:cubicBezTo>
                  <a:cubicBezTo>
                    <a:pt x="540" y="187"/>
                    <a:pt x="533" y="169"/>
                    <a:pt x="533" y="146"/>
                  </a:cubicBezTo>
                  <a:cubicBezTo>
                    <a:pt x="533" y="122"/>
                    <a:pt x="540" y="103"/>
                    <a:pt x="553" y="89"/>
                  </a:cubicBezTo>
                  <a:cubicBezTo>
                    <a:pt x="567" y="76"/>
                    <a:pt x="586" y="69"/>
                    <a:pt x="610" y="69"/>
                  </a:cubicBezTo>
                  <a:cubicBezTo>
                    <a:pt x="632" y="69"/>
                    <a:pt x="650" y="75"/>
                    <a:pt x="663" y="89"/>
                  </a:cubicBezTo>
                  <a:close/>
                  <a:moveTo>
                    <a:pt x="646" y="144"/>
                  </a:moveTo>
                  <a:cubicBezTo>
                    <a:pt x="646" y="129"/>
                    <a:pt x="643" y="117"/>
                    <a:pt x="636" y="109"/>
                  </a:cubicBezTo>
                  <a:cubicBezTo>
                    <a:pt x="629" y="101"/>
                    <a:pt x="620" y="97"/>
                    <a:pt x="608" y="97"/>
                  </a:cubicBezTo>
                  <a:cubicBezTo>
                    <a:pt x="596" y="97"/>
                    <a:pt x="586" y="101"/>
                    <a:pt x="579" y="109"/>
                  </a:cubicBezTo>
                  <a:cubicBezTo>
                    <a:pt x="572" y="118"/>
                    <a:pt x="568" y="130"/>
                    <a:pt x="568" y="145"/>
                  </a:cubicBezTo>
                  <a:cubicBezTo>
                    <a:pt x="568" y="160"/>
                    <a:pt x="572" y="172"/>
                    <a:pt x="579" y="180"/>
                  </a:cubicBezTo>
                  <a:cubicBezTo>
                    <a:pt x="586" y="188"/>
                    <a:pt x="596" y="192"/>
                    <a:pt x="608" y="192"/>
                  </a:cubicBezTo>
                  <a:cubicBezTo>
                    <a:pt x="621" y="192"/>
                    <a:pt x="630" y="188"/>
                    <a:pt x="637" y="180"/>
                  </a:cubicBezTo>
                  <a:cubicBezTo>
                    <a:pt x="643" y="172"/>
                    <a:pt x="646" y="160"/>
                    <a:pt x="646" y="144"/>
                  </a:cubicBezTo>
                  <a:close/>
                  <a:moveTo>
                    <a:pt x="757" y="132"/>
                  </a:moveTo>
                  <a:cubicBezTo>
                    <a:pt x="746" y="128"/>
                    <a:pt x="739" y="124"/>
                    <a:pt x="737" y="121"/>
                  </a:cubicBezTo>
                  <a:cubicBezTo>
                    <a:pt x="734" y="119"/>
                    <a:pt x="732" y="115"/>
                    <a:pt x="732" y="110"/>
                  </a:cubicBezTo>
                  <a:cubicBezTo>
                    <a:pt x="732" y="106"/>
                    <a:pt x="734" y="103"/>
                    <a:pt x="738" y="100"/>
                  </a:cubicBezTo>
                  <a:cubicBezTo>
                    <a:pt x="741" y="97"/>
                    <a:pt x="746" y="96"/>
                    <a:pt x="752" y="96"/>
                  </a:cubicBezTo>
                  <a:cubicBezTo>
                    <a:pt x="758" y="96"/>
                    <a:pt x="764" y="97"/>
                    <a:pt x="770" y="98"/>
                  </a:cubicBezTo>
                  <a:cubicBezTo>
                    <a:pt x="776" y="100"/>
                    <a:pt x="781" y="103"/>
                    <a:pt x="785" y="105"/>
                  </a:cubicBezTo>
                  <a:cubicBezTo>
                    <a:pt x="786" y="106"/>
                    <a:pt x="786" y="106"/>
                    <a:pt x="786" y="106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6" y="75"/>
                    <a:pt x="786" y="75"/>
                    <a:pt x="786" y="75"/>
                  </a:cubicBezTo>
                  <a:cubicBezTo>
                    <a:pt x="782" y="73"/>
                    <a:pt x="777" y="72"/>
                    <a:pt x="770" y="70"/>
                  </a:cubicBezTo>
                  <a:cubicBezTo>
                    <a:pt x="764" y="69"/>
                    <a:pt x="758" y="69"/>
                    <a:pt x="753" y="69"/>
                  </a:cubicBezTo>
                  <a:cubicBezTo>
                    <a:pt x="737" y="69"/>
                    <a:pt x="724" y="73"/>
                    <a:pt x="714" y="81"/>
                  </a:cubicBezTo>
                  <a:cubicBezTo>
                    <a:pt x="703" y="89"/>
                    <a:pt x="698" y="100"/>
                    <a:pt x="698" y="113"/>
                  </a:cubicBezTo>
                  <a:cubicBezTo>
                    <a:pt x="698" y="120"/>
                    <a:pt x="699" y="126"/>
                    <a:pt x="701" y="131"/>
                  </a:cubicBezTo>
                  <a:cubicBezTo>
                    <a:pt x="704" y="136"/>
                    <a:pt x="707" y="141"/>
                    <a:pt x="712" y="144"/>
                  </a:cubicBezTo>
                  <a:cubicBezTo>
                    <a:pt x="716" y="148"/>
                    <a:pt x="723" y="152"/>
                    <a:pt x="733" y="156"/>
                  </a:cubicBezTo>
                  <a:cubicBezTo>
                    <a:pt x="740" y="159"/>
                    <a:pt x="746" y="162"/>
                    <a:pt x="750" y="164"/>
                  </a:cubicBezTo>
                  <a:cubicBezTo>
                    <a:pt x="754" y="166"/>
                    <a:pt x="756" y="168"/>
                    <a:pt x="758" y="171"/>
                  </a:cubicBezTo>
                  <a:cubicBezTo>
                    <a:pt x="759" y="173"/>
                    <a:pt x="760" y="175"/>
                    <a:pt x="760" y="179"/>
                  </a:cubicBezTo>
                  <a:cubicBezTo>
                    <a:pt x="760" y="188"/>
                    <a:pt x="753" y="193"/>
                    <a:pt x="738" y="193"/>
                  </a:cubicBezTo>
                  <a:cubicBezTo>
                    <a:pt x="732" y="193"/>
                    <a:pt x="726" y="192"/>
                    <a:pt x="719" y="190"/>
                  </a:cubicBezTo>
                  <a:cubicBezTo>
                    <a:pt x="712" y="187"/>
                    <a:pt x="705" y="184"/>
                    <a:pt x="700" y="180"/>
                  </a:cubicBezTo>
                  <a:cubicBezTo>
                    <a:pt x="698" y="179"/>
                    <a:pt x="698" y="179"/>
                    <a:pt x="698" y="179"/>
                  </a:cubicBezTo>
                  <a:cubicBezTo>
                    <a:pt x="698" y="212"/>
                    <a:pt x="698" y="212"/>
                    <a:pt x="698" y="212"/>
                  </a:cubicBezTo>
                  <a:cubicBezTo>
                    <a:pt x="699" y="212"/>
                    <a:pt x="699" y="212"/>
                    <a:pt x="699" y="212"/>
                  </a:cubicBezTo>
                  <a:cubicBezTo>
                    <a:pt x="703" y="215"/>
                    <a:pt x="710" y="216"/>
                    <a:pt x="717" y="218"/>
                  </a:cubicBezTo>
                  <a:cubicBezTo>
                    <a:pt x="724" y="219"/>
                    <a:pt x="731" y="220"/>
                    <a:pt x="736" y="220"/>
                  </a:cubicBezTo>
                  <a:cubicBezTo>
                    <a:pt x="754" y="220"/>
                    <a:pt x="768" y="216"/>
                    <a:pt x="778" y="208"/>
                  </a:cubicBezTo>
                  <a:cubicBezTo>
                    <a:pt x="789" y="199"/>
                    <a:pt x="794" y="188"/>
                    <a:pt x="794" y="175"/>
                  </a:cubicBezTo>
                  <a:cubicBezTo>
                    <a:pt x="794" y="165"/>
                    <a:pt x="791" y="157"/>
                    <a:pt x="786" y="150"/>
                  </a:cubicBezTo>
                  <a:cubicBezTo>
                    <a:pt x="780" y="143"/>
                    <a:pt x="770" y="137"/>
                    <a:pt x="757" y="132"/>
                  </a:cubicBezTo>
                  <a:close/>
                  <a:moveTo>
                    <a:pt x="938" y="89"/>
                  </a:moveTo>
                  <a:cubicBezTo>
                    <a:pt x="951" y="102"/>
                    <a:pt x="957" y="120"/>
                    <a:pt x="957" y="143"/>
                  </a:cubicBezTo>
                  <a:cubicBezTo>
                    <a:pt x="957" y="166"/>
                    <a:pt x="951" y="185"/>
                    <a:pt x="937" y="199"/>
                  </a:cubicBezTo>
                  <a:cubicBezTo>
                    <a:pt x="924" y="213"/>
                    <a:pt x="905" y="220"/>
                    <a:pt x="882" y="220"/>
                  </a:cubicBezTo>
                  <a:cubicBezTo>
                    <a:pt x="860" y="220"/>
                    <a:pt x="842" y="213"/>
                    <a:pt x="829" y="200"/>
                  </a:cubicBezTo>
                  <a:cubicBezTo>
                    <a:pt x="816" y="187"/>
                    <a:pt x="809" y="169"/>
                    <a:pt x="809" y="146"/>
                  </a:cubicBezTo>
                  <a:cubicBezTo>
                    <a:pt x="809" y="122"/>
                    <a:pt x="816" y="103"/>
                    <a:pt x="829" y="89"/>
                  </a:cubicBezTo>
                  <a:cubicBezTo>
                    <a:pt x="843" y="76"/>
                    <a:pt x="862" y="69"/>
                    <a:pt x="885" y="69"/>
                  </a:cubicBezTo>
                  <a:cubicBezTo>
                    <a:pt x="908" y="69"/>
                    <a:pt x="926" y="75"/>
                    <a:pt x="938" y="89"/>
                  </a:cubicBezTo>
                  <a:close/>
                  <a:moveTo>
                    <a:pt x="922" y="144"/>
                  </a:moveTo>
                  <a:cubicBezTo>
                    <a:pt x="922" y="129"/>
                    <a:pt x="919" y="117"/>
                    <a:pt x="912" y="109"/>
                  </a:cubicBezTo>
                  <a:cubicBezTo>
                    <a:pt x="905" y="101"/>
                    <a:pt x="896" y="97"/>
                    <a:pt x="884" y="97"/>
                  </a:cubicBezTo>
                  <a:cubicBezTo>
                    <a:pt x="871" y="97"/>
                    <a:pt x="862" y="101"/>
                    <a:pt x="855" y="109"/>
                  </a:cubicBezTo>
                  <a:cubicBezTo>
                    <a:pt x="848" y="118"/>
                    <a:pt x="844" y="130"/>
                    <a:pt x="844" y="145"/>
                  </a:cubicBezTo>
                  <a:cubicBezTo>
                    <a:pt x="844" y="160"/>
                    <a:pt x="848" y="172"/>
                    <a:pt x="855" y="180"/>
                  </a:cubicBezTo>
                  <a:cubicBezTo>
                    <a:pt x="862" y="188"/>
                    <a:pt x="871" y="192"/>
                    <a:pt x="884" y="192"/>
                  </a:cubicBezTo>
                  <a:cubicBezTo>
                    <a:pt x="896" y="192"/>
                    <a:pt x="906" y="188"/>
                    <a:pt x="912" y="180"/>
                  </a:cubicBezTo>
                  <a:cubicBezTo>
                    <a:pt x="919" y="172"/>
                    <a:pt x="922" y="160"/>
                    <a:pt x="922" y="144"/>
                  </a:cubicBezTo>
                  <a:close/>
                  <a:moveTo>
                    <a:pt x="1139" y="100"/>
                  </a:moveTo>
                  <a:cubicBezTo>
                    <a:pt x="1139" y="72"/>
                    <a:pt x="1139" y="72"/>
                    <a:pt x="1139" y="72"/>
                  </a:cubicBezTo>
                  <a:cubicBezTo>
                    <a:pt x="1104" y="72"/>
                    <a:pt x="1104" y="72"/>
                    <a:pt x="1104" y="72"/>
                  </a:cubicBezTo>
                  <a:cubicBezTo>
                    <a:pt x="1104" y="29"/>
                    <a:pt x="1104" y="29"/>
                    <a:pt x="1104" y="29"/>
                  </a:cubicBezTo>
                  <a:cubicBezTo>
                    <a:pt x="1103" y="29"/>
                    <a:pt x="1103" y="29"/>
                    <a:pt x="1103" y="29"/>
                  </a:cubicBezTo>
                  <a:cubicBezTo>
                    <a:pt x="1071" y="39"/>
                    <a:pt x="1071" y="39"/>
                    <a:pt x="1071" y="39"/>
                  </a:cubicBezTo>
                  <a:cubicBezTo>
                    <a:pt x="1070" y="40"/>
                    <a:pt x="1070" y="40"/>
                    <a:pt x="1070" y="40"/>
                  </a:cubicBezTo>
                  <a:cubicBezTo>
                    <a:pt x="1070" y="72"/>
                    <a:pt x="1070" y="72"/>
                    <a:pt x="1070" y="72"/>
                  </a:cubicBezTo>
                  <a:cubicBezTo>
                    <a:pt x="1019" y="72"/>
                    <a:pt x="1019" y="72"/>
                    <a:pt x="1019" y="72"/>
                  </a:cubicBezTo>
                  <a:cubicBezTo>
                    <a:pt x="1019" y="54"/>
                    <a:pt x="1019" y="54"/>
                    <a:pt x="1019" y="54"/>
                  </a:cubicBezTo>
                  <a:cubicBezTo>
                    <a:pt x="1019" y="46"/>
                    <a:pt x="1021" y="39"/>
                    <a:pt x="1025" y="35"/>
                  </a:cubicBezTo>
                  <a:cubicBezTo>
                    <a:pt x="1028" y="30"/>
                    <a:pt x="1034" y="28"/>
                    <a:pt x="1040" y="28"/>
                  </a:cubicBezTo>
                  <a:cubicBezTo>
                    <a:pt x="1045" y="28"/>
                    <a:pt x="1050" y="29"/>
                    <a:pt x="1055" y="32"/>
                  </a:cubicBezTo>
                  <a:cubicBezTo>
                    <a:pt x="1057" y="32"/>
                    <a:pt x="1057" y="32"/>
                    <a:pt x="1057" y="32"/>
                  </a:cubicBezTo>
                  <a:cubicBezTo>
                    <a:pt x="1057" y="3"/>
                    <a:pt x="1057" y="3"/>
                    <a:pt x="1057" y="3"/>
                  </a:cubicBezTo>
                  <a:cubicBezTo>
                    <a:pt x="1056" y="3"/>
                    <a:pt x="1056" y="3"/>
                    <a:pt x="1056" y="3"/>
                  </a:cubicBezTo>
                  <a:cubicBezTo>
                    <a:pt x="1051" y="1"/>
                    <a:pt x="1045" y="0"/>
                    <a:pt x="1037" y="0"/>
                  </a:cubicBezTo>
                  <a:cubicBezTo>
                    <a:pt x="1027" y="0"/>
                    <a:pt x="1018" y="3"/>
                    <a:pt x="1010" y="7"/>
                  </a:cubicBezTo>
                  <a:cubicBezTo>
                    <a:pt x="1002" y="11"/>
                    <a:pt x="996" y="17"/>
                    <a:pt x="991" y="25"/>
                  </a:cubicBezTo>
                  <a:cubicBezTo>
                    <a:pt x="987" y="33"/>
                    <a:pt x="985" y="42"/>
                    <a:pt x="985" y="52"/>
                  </a:cubicBezTo>
                  <a:cubicBezTo>
                    <a:pt x="985" y="72"/>
                    <a:pt x="985" y="72"/>
                    <a:pt x="985" y="72"/>
                  </a:cubicBezTo>
                  <a:cubicBezTo>
                    <a:pt x="961" y="72"/>
                    <a:pt x="961" y="72"/>
                    <a:pt x="961" y="72"/>
                  </a:cubicBezTo>
                  <a:cubicBezTo>
                    <a:pt x="961" y="100"/>
                    <a:pt x="961" y="100"/>
                    <a:pt x="961" y="100"/>
                  </a:cubicBezTo>
                  <a:cubicBezTo>
                    <a:pt x="985" y="100"/>
                    <a:pt x="985" y="100"/>
                    <a:pt x="985" y="100"/>
                  </a:cubicBezTo>
                  <a:cubicBezTo>
                    <a:pt x="985" y="217"/>
                    <a:pt x="985" y="217"/>
                    <a:pt x="985" y="217"/>
                  </a:cubicBezTo>
                  <a:cubicBezTo>
                    <a:pt x="1019" y="217"/>
                    <a:pt x="1019" y="217"/>
                    <a:pt x="1019" y="217"/>
                  </a:cubicBezTo>
                  <a:cubicBezTo>
                    <a:pt x="1019" y="100"/>
                    <a:pt x="1019" y="100"/>
                    <a:pt x="1019" y="100"/>
                  </a:cubicBezTo>
                  <a:cubicBezTo>
                    <a:pt x="1070" y="100"/>
                    <a:pt x="1070" y="100"/>
                    <a:pt x="1070" y="100"/>
                  </a:cubicBezTo>
                  <a:cubicBezTo>
                    <a:pt x="1070" y="174"/>
                    <a:pt x="1070" y="174"/>
                    <a:pt x="1070" y="174"/>
                  </a:cubicBezTo>
                  <a:cubicBezTo>
                    <a:pt x="1070" y="205"/>
                    <a:pt x="1084" y="220"/>
                    <a:pt x="1113" y="220"/>
                  </a:cubicBezTo>
                  <a:cubicBezTo>
                    <a:pt x="1118" y="220"/>
                    <a:pt x="1122" y="220"/>
                    <a:pt x="1127" y="219"/>
                  </a:cubicBezTo>
                  <a:cubicBezTo>
                    <a:pt x="1133" y="217"/>
                    <a:pt x="1136" y="216"/>
                    <a:pt x="1138" y="215"/>
                  </a:cubicBezTo>
                  <a:cubicBezTo>
                    <a:pt x="1139" y="215"/>
                    <a:pt x="1139" y="215"/>
                    <a:pt x="1139" y="215"/>
                  </a:cubicBezTo>
                  <a:cubicBezTo>
                    <a:pt x="1139" y="187"/>
                    <a:pt x="1139" y="187"/>
                    <a:pt x="1139" y="187"/>
                  </a:cubicBezTo>
                  <a:cubicBezTo>
                    <a:pt x="1137" y="188"/>
                    <a:pt x="1137" y="188"/>
                    <a:pt x="1137" y="188"/>
                  </a:cubicBezTo>
                  <a:cubicBezTo>
                    <a:pt x="1135" y="189"/>
                    <a:pt x="1133" y="190"/>
                    <a:pt x="1130" y="191"/>
                  </a:cubicBezTo>
                  <a:cubicBezTo>
                    <a:pt x="1127" y="192"/>
                    <a:pt x="1125" y="192"/>
                    <a:pt x="1123" y="192"/>
                  </a:cubicBezTo>
                  <a:cubicBezTo>
                    <a:pt x="1117" y="192"/>
                    <a:pt x="1112" y="190"/>
                    <a:pt x="1109" y="187"/>
                  </a:cubicBezTo>
                  <a:cubicBezTo>
                    <a:pt x="1106" y="183"/>
                    <a:pt x="1104" y="177"/>
                    <a:pt x="1104" y="168"/>
                  </a:cubicBezTo>
                  <a:cubicBezTo>
                    <a:pt x="1104" y="100"/>
                    <a:pt x="1104" y="100"/>
                    <a:pt x="1104" y="100"/>
                  </a:cubicBezTo>
                  <a:lnTo>
                    <a:pt x="1139" y="1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F0C68A5-C52D-4BFD-90EB-578B6CD60F1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235475" cy="685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76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Ciência</a:t>
            </a:r>
            <a:r>
              <a:rPr lang="en-US" dirty="0"/>
              <a:t> de Dados?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7E1F2D2-5FF4-4634-84ED-B39A6B0F121A}"/>
              </a:ext>
            </a:extLst>
          </p:cNvPr>
          <p:cNvGrpSpPr/>
          <p:nvPr/>
        </p:nvGrpSpPr>
        <p:grpSpPr>
          <a:xfrm>
            <a:off x="3518005" y="1291918"/>
            <a:ext cx="5155989" cy="4804045"/>
            <a:chOff x="5780766" y="1228552"/>
            <a:chExt cx="5155989" cy="4804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3A53DD-51A7-499C-94AD-A8DF7C70226C}"/>
                </a:ext>
              </a:extLst>
            </p:cNvPr>
            <p:cNvSpPr/>
            <p:nvPr/>
          </p:nvSpPr>
          <p:spPr>
            <a:xfrm>
              <a:off x="6762748" y="1228552"/>
              <a:ext cx="3202728" cy="3176491"/>
            </a:xfrm>
            <a:prstGeom prst="ellipse">
              <a:avLst/>
            </a:prstGeom>
            <a:solidFill>
              <a:srgbClr val="062060">
                <a:alpha val="9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22E40AD-01EA-40C7-B91F-8AB0FD663891}"/>
                </a:ext>
              </a:extLst>
            </p:cNvPr>
            <p:cNvSpPr/>
            <p:nvPr/>
          </p:nvSpPr>
          <p:spPr>
            <a:xfrm>
              <a:off x="5780766" y="2856106"/>
              <a:ext cx="3202728" cy="3176491"/>
            </a:xfrm>
            <a:prstGeom prst="ellipse">
              <a:avLst/>
            </a:prstGeom>
            <a:solidFill>
              <a:srgbClr val="00B0F0">
                <a:alpha val="8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B1CAAC-4C3D-44BF-8923-15671BAF3918}"/>
                </a:ext>
              </a:extLst>
            </p:cNvPr>
            <p:cNvSpPr/>
            <p:nvPr/>
          </p:nvSpPr>
          <p:spPr>
            <a:xfrm>
              <a:off x="7734027" y="2856106"/>
              <a:ext cx="3202728" cy="3176491"/>
            </a:xfrm>
            <a:prstGeom prst="ellipse">
              <a:avLst/>
            </a:prstGeom>
            <a:solidFill>
              <a:srgbClr val="0070C0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</p:grpSp>
      <p:sp>
        <p:nvSpPr>
          <p:cNvPr id="18" name="TextBox 7">
            <a:extLst>
              <a:ext uri="{FF2B5EF4-FFF2-40B4-BE49-F238E27FC236}">
                <a16:creationId xmlns:a16="http://schemas.microsoft.com/office/drawing/2014/main" id="{CEAF9088-55C6-444B-9A28-F2DEAD3AD93B}"/>
              </a:ext>
            </a:extLst>
          </p:cNvPr>
          <p:cNvSpPr txBox="1"/>
          <p:nvPr/>
        </p:nvSpPr>
        <p:spPr>
          <a:xfrm>
            <a:off x="5050886" y="1992009"/>
            <a:ext cx="22310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 err="1">
                <a:solidFill>
                  <a:schemeClr val="bg1"/>
                </a:solidFill>
              </a:rPr>
              <a:t>Conhecimento</a:t>
            </a:r>
            <a:r>
              <a:rPr lang="en-US" sz="2400" dirty="0">
                <a:solidFill>
                  <a:schemeClr val="bg1"/>
                </a:solidFill>
              </a:rPr>
              <a:t> de </a:t>
            </a:r>
            <a:r>
              <a:rPr lang="en-US" sz="2400" dirty="0" err="1">
                <a:solidFill>
                  <a:schemeClr val="bg1"/>
                </a:solidFill>
              </a:rPr>
              <a:t>Domínio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39A95F01-5081-4491-A2FE-96BB3FA4FB0C}"/>
              </a:ext>
            </a:extLst>
          </p:cNvPr>
          <p:cNvSpPr txBox="1"/>
          <p:nvPr/>
        </p:nvSpPr>
        <p:spPr>
          <a:xfrm rot="18480042">
            <a:off x="6471907" y="4664493"/>
            <a:ext cx="2105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FFFFFF"/>
                </a:solidFill>
              </a:rPr>
              <a:t>Programação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E8290A8-4EA5-4B49-84A3-7F7959BB3976}"/>
              </a:ext>
            </a:extLst>
          </p:cNvPr>
          <p:cNvSpPr txBox="1"/>
          <p:nvPr/>
        </p:nvSpPr>
        <p:spPr>
          <a:xfrm rot="2926178">
            <a:off x="3613120" y="4725026"/>
            <a:ext cx="1642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>
                <a:solidFill>
                  <a:srgbClr val="FFFFFF"/>
                </a:solidFill>
              </a:rPr>
              <a:t>Estatística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5F070743-7108-4DEB-8036-017167B73BD6}"/>
              </a:ext>
            </a:extLst>
          </p:cNvPr>
          <p:cNvSpPr txBox="1"/>
          <p:nvPr/>
        </p:nvSpPr>
        <p:spPr>
          <a:xfrm>
            <a:off x="5640647" y="3642657"/>
            <a:ext cx="10615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rgbClr val="FFFFFF"/>
                </a:solidFill>
              </a:rPr>
              <a:t>Ciência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 Dados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877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692497"/>
          </a:xfrm>
        </p:spPr>
        <p:txBody>
          <a:bodyPr/>
          <a:lstStyle/>
          <a:p>
            <a:r>
              <a:rPr lang="en-US" dirty="0" err="1">
                <a:latin typeface="Segoe UI Semibold"/>
                <a:cs typeface="Segoe UI Semibold"/>
              </a:rPr>
              <a:t>Processo</a:t>
            </a:r>
            <a:r>
              <a:rPr lang="en-US" dirty="0">
                <a:latin typeface="Segoe UI Semibold"/>
                <a:cs typeface="Segoe UI Semibold"/>
              </a:rPr>
              <a:t> de Ciência dos Dados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CEAF9088-55C6-444B-9A28-F2DEAD3AD93B}"/>
              </a:ext>
            </a:extLst>
          </p:cNvPr>
          <p:cNvSpPr txBox="1"/>
          <p:nvPr/>
        </p:nvSpPr>
        <p:spPr>
          <a:xfrm>
            <a:off x="5194274" y="2043786"/>
            <a:ext cx="2006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Domain Expertise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39A95F01-5081-4491-A2FE-96BB3FA4FB0C}"/>
              </a:ext>
            </a:extLst>
          </p:cNvPr>
          <p:cNvSpPr txBox="1"/>
          <p:nvPr/>
        </p:nvSpPr>
        <p:spPr>
          <a:xfrm rot="18480042">
            <a:off x="6207633" y="4703356"/>
            <a:ext cx="2932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Code/Computing Expertise</a:t>
            </a:r>
          </a:p>
        </p:txBody>
      </p:sp>
      <p:sp>
        <p:nvSpPr>
          <p:cNvPr id="20" name="TextBox 16">
            <a:extLst>
              <a:ext uri="{FF2B5EF4-FFF2-40B4-BE49-F238E27FC236}">
                <a16:creationId xmlns:a16="http://schemas.microsoft.com/office/drawing/2014/main" id="{FE8290A8-4EA5-4B49-84A3-7F7959BB3976}"/>
              </a:ext>
            </a:extLst>
          </p:cNvPr>
          <p:cNvSpPr txBox="1"/>
          <p:nvPr/>
        </p:nvSpPr>
        <p:spPr>
          <a:xfrm rot="2926178">
            <a:off x="3672899" y="4934287"/>
            <a:ext cx="16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FFFF"/>
                </a:solidFill>
              </a:rPr>
              <a:t>Math/Statistics</a:t>
            </a: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5F070743-7108-4DEB-8036-017167B73BD6}"/>
              </a:ext>
            </a:extLst>
          </p:cNvPr>
          <p:cNvSpPr txBox="1"/>
          <p:nvPr/>
        </p:nvSpPr>
        <p:spPr>
          <a:xfrm>
            <a:off x="5668462" y="3698472"/>
            <a:ext cx="1005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FFFFFF"/>
                </a:solidFill>
              </a:rPr>
              <a:t>Data</a:t>
            </a:r>
          </a:p>
          <a:p>
            <a:pPr algn="ctr"/>
            <a:r>
              <a:rPr lang="en-US">
                <a:solidFill>
                  <a:srgbClr val="FFFFFF"/>
                </a:solidFill>
              </a:rPr>
              <a:t>Science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54FCE81-47A7-4C96-8771-580D04657310}"/>
              </a:ext>
            </a:extLst>
          </p:cNvPr>
          <p:cNvSpPr>
            <a:spLocks noGrp="1"/>
          </p:cNvSpPr>
          <p:nvPr/>
        </p:nvSpPr>
        <p:spPr>
          <a:xfrm>
            <a:off x="8838339" y="3270738"/>
            <a:ext cx="7168662" cy="3587262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AutoNum type="arabicPeriod"/>
            </a:pPr>
            <a:endParaRPr lang="en-US" sz="200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1FB51AB-499B-4F9D-95B6-003C4B6DE0C0}"/>
              </a:ext>
            </a:extLst>
          </p:cNvPr>
          <p:cNvGrpSpPr/>
          <p:nvPr/>
        </p:nvGrpSpPr>
        <p:grpSpPr>
          <a:xfrm>
            <a:off x="0" y="1374721"/>
            <a:ext cx="12192000" cy="1007822"/>
            <a:chOff x="0" y="312806"/>
            <a:chExt cx="12192000" cy="100782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540768-D3DF-4A95-8C6B-FF3EBA135002}"/>
                </a:ext>
              </a:extLst>
            </p:cNvPr>
            <p:cNvSpPr/>
            <p:nvPr/>
          </p:nvSpPr>
          <p:spPr>
            <a:xfrm>
              <a:off x="0" y="312806"/>
              <a:ext cx="12192000" cy="1007822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US" sz="4800" b="0" i="1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79AB2732-6442-4226-828D-543FF56CD65A}"/>
                </a:ext>
              </a:extLst>
            </p:cNvPr>
            <p:cNvSpPr txBox="1">
              <a:spLocks/>
            </p:cNvSpPr>
            <p:nvPr/>
          </p:nvSpPr>
          <p:spPr>
            <a:xfrm>
              <a:off x="1384300" y="400261"/>
              <a:ext cx="9423400" cy="832911"/>
            </a:xfrm>
            <a:prstGeom prst="rect">
              <a:avLst/>
            </a:prstGeom>
          </p:spPr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2400" dirty="0" err="1">
                  <a:solidFill>
                    <a:schemeClr val="bg1"/>
                  </a:solidFill>
                  <a:latin typeface="Segoe UI Light"/>
                </a:rPr>
                <a:t>Obter</a:t>
              </a:r>
              <a:r>
                <a:rPr lang="en-US" sz="2400" dirty="0">
                  <a:solidFill>
                    <a:schemeClr val="bg1"/>
                  </a:solidFill>
                  <a:latin typeface="Segoe UI Light"/>
                </a:rPr>
                <a:t> valor de </a:t>
              </a:r>
              <a:r>
                <a:rPr lang="en-US" sz="2400" dirty="0" err="1">
                  <a:solidFill>
                    <a:schemeClr val="bg1"/>
                  </a:solidFill>
                  <a:latin typeface="Segoe UI Light"/>
                </a:rPr>
                <a:t>grandes</a:t>
              </a:r>
              <a:r>
                <a:rPr lang="en-US" sz="2400" dirty="0">
                  <a:solidFill>
                    <a:schemeClr val="bg1"/>
                  </a:solidFill>
                  <a:latin typeface="Segoe UI Ligh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Segoe UI Light"/>
                </a:rPr>
                <a:t>quantidades</a:t>
              </a:r>
              <a:r>
                <a:rPr lang="en-US" sz="2400" dirty="0">
                  <a:solidFill>
                    <a:schemeClr val="bg1"/>
                  </a:solidFill>
                  <a:latin typeface="Segoe UI Light"/>
                </a:rPr>
                <a:t> de dados </a:t>
              </a:r>
              <a:r>
                <a:rPr lang="en-US" sz="2400" b="1" dirty="0">
                  <a:solidFill>
                    <a:schemeClr val="bg1"/>
                  </a:solidFill>
                  <a:latin typeface="Segoe UI Light"/>
                </a:rPr>
                <a:t>e </a:t>
              </a:r>
              <a:r>
                <a:rPr lang="en-US" sz="2400" b="1" dirty="0" err="1">
                  <a:solidFill>
                    <a:schemeClr val="bg1"/>
                  </a:solidFill>
                  <a:latin typeface="Segoe UI Light"/>
                </a:rPr>
                <a:t>extrair</a:t>
              </a:r>
              <a:r>
                <a:rPr lang="en-US" sz="2400" b="1" dirty="0">
                  <a:solidFill>
                    <a:schemeClr val="bg1"/>
                  </a:solidFill>
                  <a:latin typeface="Segoe UI Light"/>
                </a:rPr>
                <a:t> </a:t>
              </a:r>
              <a:r>
                <a:rPr lang="en-US" sz="2400" b="1" dirty="0" err="1">
                  <a:solidFill>
                    <a:schemeClr val="bg1"/>
                  </a:solidFill>
                  <a:latin typeface="Segoe UI Light"/>
                </a:rPr>
                <a:t>sentido</a:t>
              </a:r>
              <a:r>
                <a:rPr lang="en-US" sz="2400" b="1" dirty="0">
                  <a:solidFill>
                    <a:schemeClr val="bg1"/>
                  </a:solidFill>
                  <a:latin typeface="Segoe UI Light"/>
                </a:rPr>
                <a:t> deles </a:t>
              </a:r>
              <a:r>
                <a:rPr lang="en-US" sz="2400" dirty="0">
                  <a:solidFill>
                    <a:schemeClr val="bg1"/>
                  </a:solidFill>
                  <a:latin typeface="Segoe UI Light"/>
                </a:rPr>
                <a:t>é </a:t>
              </a:r>
              <a:r>
                <a:rPr lang="en-US" sz="2400" u="sng" dirty="0">
                  <a:solidFill>
                    <a:schemeClr val="bg1"/>
                  </a:solidFill>
                  <a:latin typeface="Segoe UI Light"/>
                </a:rPr>
                <a:t>o</a:t>
              </a:r>
              <a:r>
                <a:rPr lang="en-US" sz="2400" dirty="0">
                  <a:solidFill>
                    <a:schemeClr val="bg1"/>
                  </a:solidFill>
                  <a:latin typeface="Segoe UI Light"/>
                </a:rPr>
                <a:t> </a:t>
              </a:r>
              <a:r>
                <a:rPr lang="en-US" sz="2400" dirty="0" err="1">
                  <a:solidFill>
                    <a:schemeClr val="bg1"/>
                  </a:solidFill>
                  <a:latin typeface="Segoe UI Light"/>
                </a:rPr>
                <a:t>desafio</a:t>
              </a:r>
              <a:r>
                <a:rPr lang="en-US" sz="2400" dirty="0">
                  <a:solidFill>
                    <a:schemeClr val="bg1"/>
                  </a:solidFill>
                  <a:latin typeface="Segoe UI Light"/>
                </a:rPr>
                <a:t> principal da Ciência de Dados.</a:t>
              </a:r>
              <a:endParaRPr lang="en-US" dirty="0">
                <a:solidFill>
                  <a:schemeClr val="bg1"/>
                </a:solidFill>
                <a:ea typeface="+mn-ea"/>
                <a:cs typeface="+mn-cs"/>
              </a:endParaRPr>
            </a:p>
          </p:txBody>
        </p:sp>
      </p:grpSp>
      <p:pic>
        <p:nvPicPr>
          <p:cNvPr id="1028" name="Picture 4" descr="Screenshot of Data Science Solution Framework">
            <a:extLst>
              <a:ext uri="{FF2B5EF4-FFF2-40B4-BE49-F238E27FC236}">
                <a16:creationId xmlns:a16="http://schemas.microsoft.com/office/drawing/2014/main" id="{1568A05B-3985-44E9-91B4-F3EADCF04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575" y="2499829"/>
            <a:ext cx="10893920" cy="3867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1168E3-DA04-429D-99BE-8A47823365E2}"/>
              </a:ext>
            </a:extLst>
          </p:cNvPr>
          <p:cNvSpPr/>
          <p:nvPr/>
        </p:nvSpPr>
        <p:spPr>
          <a:xfrm>
            <a:off x="899711" y="6376100"/>
            <a:ext cx="11120654" cy="46166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from </a:t>
            </a:r>
            <a:r>
              <a:rPr lang="en-US" sz="1200" i="1" dirty="0">
                <a:solidFill>
                  <a:schemeClr val="bg1"/>
                </a:solidFill>
              </a:rPr>
              <a:t>Introduction to Data Science </a:t>
            </a:r>
            <a:r>
              <a:rPr lang="en-US" sz="1200" dirty="0">
                <a:solidFill>
                  <a:schemeClr val="bg1"/>
                </a:solidFill>
              </a:rPr>
              <a:t>on Microsoft Learn: </a:t>
            </a:r>
            <a:r>
              <a:rPr lang="en-US" sz="1200" u="sng" dirty="0">
                <a:solidFill>
                  <a:schemeClr val="bg1"/>
                </a:solidFill>
              </a:rPr>
              <a:t>https://docs.microsoft.com/learn/modules/intro-to-data-science-in-azure/2-data-science-process</a:t>
            </a:r>
            <a:endParaRPr lang="en-US" sz="1200" dirty="0">
              <a:solidFill>
                <a:schemeClr val="bg1"/>
              </a:solidFill>
              <a:cs typeface="Segoe U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Helpful beginners' series: </a:t>
            </a:r>
            <a:r>
              <a:rPr lang="en-US" sz="1200" u="sng" dirty="0">
                <a:solidFill>
                  <a:schemeClr val="bg1"/>
                </a:solidFill>
              </a:rPr>
              <a:t>https://docs.microsoft.com/en-us/azure/machine-learning/studio/data-science-for-beginners-the-5-questions-data-science-answers</a:t>
            </a:r>
            <a:endParaRPr lang="en-US" sz="1200" u="sng" dirty="0">
              <a:solidFill>
                <a:schemeClr val="bg1"/>
              </a:solidFill>
              <a:cs typeface="Segoe U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748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b3956d7-611c-4aec-b229-55dbe758ad58&quot;,&quot;TimeStamp&quot;:&quot;2018-09-10T09:51:37.2812135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b3956d7-611c-4aec-b229-55dbe758ad58&quot;,&quot;TimeStamp&quot;:&quot;2018-09-10T09:51:37.2812135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3b3956d7-611c-4aec-b229-55dbe758ad58&quot;,&quot;TimeStamp&quot;:&quot;2018-09-10T09:51:37.2812135-07:00&quot;}"/>
</p:tagLst>
</file>

<file path=ppt/theme/theme1.xml><?xml version="1.0" encoding="utf-8"?>
<a:theme xmlns:a="http://schemas.openxmlformats.org/drawingml/2006/main" name="WHITE TEMPLATE">
  <a:themeElements>
    <a:clrScheme name="BT - Blue - White back, lime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7.potx" id="{725B5D73-4D5F-4FEE-B451-E9B9F7D76543}" vid="{8959B2E1-744C-4CF0-BE0B-85DCEAFAAAD0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 Template">
  <a:themeElements>
    <a:clrScheme name="2019 Brand BLUE Light Bak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D83B01"/>
      </a:accent3>
      <a:accent4>
        <a:srgbClr val="107C10"/>
      </a:accent4>
      <a:accent5>
        <a:srgbClr val="8661C5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lue_Education_2019_01.potx" id="{B92F1A48-DEE9-48F5-AAC9-DFF5938A8CFD}" vid="{C792CC7E-08FE-42B5-BB09-2694ECCB7BA9}"/>
    </a:ext>
  </a:extLst>
</a:theme>
</file>

<file path=ppt/theme/theme4.xml><?xml version="1.0" encoding="utf-8"?>
<a:theme xmlns:a="http://schemas.openxmlformats.org/drawingml/2006/main" name="1_WHITE TEMPLATE">
  <a:themeElements>
    <a:clrScheme name="BT - Blue - White back, lime">
      <a:dk1>
        <a:srgbClr val="353535"/>
      </a:dk1>
      <a:lt1>
        <a:srgbClr val="FFFFFF"/>
      </a:lt1>
      <a:dk2>
        <a:srgbClr val="0078D7"/>
      </a:dk2>
      <a:lt2>
        <a:srgbClr val="E6E6E6"/>
      </a:lt2>
      <a:accent1>
        <a:srgbClr val="0078D7"/>
      </a:accent1>
      <a:accent2>
        <a:srgbClr val="002050"/>
      </a:accent2>
      <a:accent3>
        <a:srgbClr val="00BCF2"/>
      </a:accent3>
      <a:accent4>
        <a:srgbClr val="BAD80A"/>
      </a:accent4>
      <a:accent5>
        <a:srgbClr val="737373"/>
      </a:accent5>
      <a:accent6>
        <a:srgbClr val="E6E6E6"/>
      </a:accent6>
      <a:hlink>
        <a:srgbClr val="0078D7"/>
      </a:hlink>
      <a:folHlink>
        <a:srgbClr val="0078D7"/>
      </a:folHlink>
    </a:clrScheme>
    <a:fontScheme name="Segoe UI Light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stura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-9_Business_BLUE_2017_17.potx" id="{725B5D73-4D5F-4FEE-B451-E9B9F7D76543}" vid="{8959B2E1-744C-4CF0-BE0B-85DCEAFAAAD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06F59E3C1E3E4BAA48EAE22399DB55" ma:contentTypeVersion="12" ma:contentTypeDescription="Create a new document." ma:contentTypeScope="" ma:versionID="2767e52ddb6d13f9df0d5bc113c4c3c8">
  <xsd:schema xmlns:xsd="http://www.w3.org/2001/XMLSchema" xmlns:xs="http://www.w3.org/2001/XMLSchema" xmlns:p="http://schemas.microsoft.com/office/2006/metadata/properties" xmlns:ns2="e4e70d0c-1ccd-4c5d-b6ee-9f2f639d736b" xmlns:ns3="496f9030-4ae6-4d87-853b-6ca1f4d6f3cc" targetNamespace="http://schemas.microsoft.com/office/2006/metadata/properties" ma:root="true" ma:fieldsID="3cc0654d2748349aedbbc688ccd0fe85" ns2:_="" ns3:_="">
    <xsd:import namespace="e4e70d0c-1ccd-4c5d-b6ee-9f2f639d736b"/>
    <xsd:import namespace="496f9030-4ae6-4d87-853b-6ca1f4d6f3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70d0c-1ccd-4c5d-b6ee-9f2f639d736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f9030-4ae6-4d87-853b-6ca1f4d6f3c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A192B88-FBBE-46FB-8CA2-D25C4A7D92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4e70d0c-1ccd-4c5d-b6ee-9f2f639d736b"/>
    <ds:schemaRef ds:uri="496f9030-4ae6-4d87-853b-6ca1f4d6f3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C7CB1AB-E936-4ECE-AE31-303E3FF3D87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9C854C9-7369-48D9-9C2B-68CAF84DD86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4550</Words>
  <Application>Microsoft Office PowerPoint</Application>
  <PresentationFormat>Widescreen</PresentationFormat>
  <Paragraphs>322</Paragraphs>
  <Slides>31</Slides>
  <Notes>15</Notes>
  <HiddenSlides>0</HiddenSlides>
  <MMClips>1</MMClip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WHITE TEMPLATE</vt:lpstr>
      <vt:lpstr>Custom Design</vt:lpstr>
      <vt:lpstr>White Template</vt:lpstr>
      <vt:lpstr>1_WHITE TEMPLATE</vt:lpstr>
      <vt:lpstr>Boa tarde!!! </vt:lpstr>
      <vt:lpstr>Palestrante</vt:lpstr>
      <vt:lpstr>Como manipular e limpar seus dados em Jupyter Notebooks </vt:lpstr>
      <vt:lpstr>Agenda</vt:lpstr>
      <vt:lpstr>Introdução à Ciência de Dados </vt:lpstr>
      <vt:lpstr>Apresentação do PowerPoint</vt:lpstr>
      <vt:lpstr>Apresentação do PowerPoint</vt:lpstr>
      <vt:lpstr>O que é Ciência de Dados?</vt:lpstr>
      <vt:lpstr>Processo de Ciência dos Dados</vt:lpstr>
      <vt:lpstr>Papéis especializados em Ciência de Dados</vt:lpstr>
      <vt:lpstr>Apresentação do PowerPoint</vt:lpstr>
      <vt:lpstr>Vamos começar clonando o Notebook do nosso workshop </vt:lpstr>
      <vt:lpstr>Como navegar em Notebooks Azure</vt:lpstr>
      <vt:lpstr>Manipulação e limpeza de dados</vt:lpstr>
      <vt:lpstr>Cerca de 80% do tempo do projeto geralmente é gasto limpando e preparando dados para a análise</vt:lpstr>
      <vt:lpstr>Explorando informações do DataFrame</vt:lpstr>
      <vt:lpstr>Tratamento de dados ausentes e duplicados</vt:lpstr>
      <vt:lpstr>Lidando com dados ausentes</vt:lpstr>
      <vt:lpstr>Removendo dados duplicados</vt:lpstr>
      <vt:lpstr>Intervalo de 5 minutos</vt:lpstr>
      <vt:lpstr>Combinação de conjuntos de dados</vt:lpstr>
      <vt:lpstr>Combinando conjuntos de dados (datasets)</vt:lpstr>
      <vt:lpstr>Estatística e visualização exploratória</vt:lpstr>
      <vt:lpstr>Estatística e visualização exploratória</vt:lpstr>
      <vt:lpstr>Aprendizado adicional em ciência de dados…</vt:lpstr>
      <vt:lpstr>Certificados Microsoft:</vt:lpstr>
      <vt:lpstr>Q&amp;A</vt:lpstr>
      <vt:lpstr>Apresentação do PowerPoint</vt:lpstr>
      <vt:lpstr>Thank You!</vt:lpstr>
      <vt:lpstr>Obrigado!</vt:lpstr>
      <vt:lpstr>Microsoft Reactor Launch and approach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Stephanie Hass</dc:creator>
  <cp:lastModifiedBy>Carolina Zampirolli</cp:lastModifiedBy>
  <cp:revision>945</cp:revision>
  <dcterms:created xsi:type="dcterms:W3CDTF">2020-01-29T20:29:00Z</dcterms:created>
  <dcterms:modified xsi:type="dcterms:W3CDTF">2020-07-10T21:45:01Z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2020-01-29T20:29:00Z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d0fe4a29-4146-419a-8580-000061f687ce</vt:lpwstr>
  </property>
  <property fmtid="{D5CDD505-2E9C-101B-9397-08002B2CF9AE}" pid="8" name="MSIP_Label_f42aa342-8706-4288-bd11-ebb85995028c_ContentBits">
    <vt:lpwstr>0</vt:lpwstr>
  </property>
  <property fmtid="{D5CDD505-2E9C-101B-9397-08002B2CF9AE}" pid="9" name="ContentTypeId">
    <vt:lpwstr>0x010100C306F59E3C1E3E4BAA48EAE22399DB55</vt:lpwstr>
  </property>
</Properties>
</file>